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67" r:id="rId14"/>
    <p:sldId id="268" r:id="rId15"/>
    <p:sldId id="269" r:id="rId16"/>
    <p:sldId id="272"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96" y="-3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FFC2B7-58FB-453E-9324-2DA80A0B697E}" type="datetimeFigureOut">
              <a:rPr lang="en-US" smtClean="0"/>
              <a:pPr/>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EFA2A-6983-4265-B00A-2CBD2BD697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FC2B7-58FB-453E-9324-2DA80A0B697E}" type="datetimeFigureOut">
              <a:rPr lang="en-US" smtClean="0"/>
              <a:pPr/>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EFA2A-6983-4265-B00A-2CBD2BD697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FC2B7-58FB-453E-9324-2DA80A0B697E}" type="datetimeFigureOut">
              <a:rPr lang="en-US" smtClean="0"/>
              <a:pPr/>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EFA2A-6983-4265-B00A-2CBD2BD697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FC2B7-58FB-453E-9324-2DA80A0B697E}" type="datetimeFigureOut">
              <a:rPr lang="en-US" smtClean="0"/>
              <a:pPr/>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EFA2A-6983-4265-B00A-2CBD2BD697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FFC2B7-58FB-453E-9324-2DA80A0B697E}" type="datetimeFigureOut">
              <a:rPr lang="en-US" smtClean="0"/>
              <a:pPr/>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EFA2A-6983-4265-B00A-2CBD2BD697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FFC2B7-58FB-453E-9324-2DA80A0B697E}" type="datetimeFigureOut">
              <a:rPr lang="en-US" smtClean="0"/>
              <a:pPr/>
              <a:t>7/21/2014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EFA2A-6983-4265-B00A-2CBD2BD697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FFC2B7-58FB-453E-9324-2DA80A0B697E}" type="datetimeFigureOut">
              <a:rPr lang="en-US" smtClean="0"/>
              <a:pPr/>
              <a:t>7/21/2014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7EFA2A-6983-4265-B00A-2CBD2BD697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FFC2B7-58FB-453E-9324-2DA80A0B697E}" type="datetimeFigureOut">
              <a:rPr lang="en-US" smtClean="0"/>
              <a:pPr/>
              <a:t>7/21/2014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7EFA2A-6983-4265-B00A-2CBD2BD697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FC2B7-58FB-453E-9324-2DA80A0B697E}" type="datetimeFigureOut">
              <a:rPr lang="en-US" smtClean="0"/>
              <a:pPr/>
              <a:t>7/21/2014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7EFA2A-6983-4265-B00A-2CBD2BD697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FFC2B7-58FB-453E-9324-2DA80A0B697E}" type="datetimeFigureOut">
              <a:rPr lang="en-US" smtClean="0"/>
              <a:pPr/>
              <a:t>7/21/2014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EFA2A-6983-4265-B00A-2CBD2BD697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FFC2B7-58FB-453E-9324-2DA80A0B697E}" type="datetimeFigureOut">
              <a:rPr lang="en-US" smtClean="0"/>
              <a:pPr/>
              <a:t>7/21/2014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EFA2A-6983-4265-B00A-2CBD2BD697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FC2B7-58FB-453E-9324-2DA80A0B697E}" type="datetimeFigureOut">
              <a:rPr lang="en-US" smtClean="0"/>
              <a:pPr/>
              <a:t>7/21/2014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EFA2A-6983-4265-B00A-2CBD2BD697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was the Aztec Empire like?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Montezuma</a:t>
            </a:r>
            <a:endParaRPr lang="en-US" dirty="0"/>
          </a:p>
        </p:txBody>
      </p:sp>
      <p:sp>
        <p:nvSpPr>
          <p:cNvPr id="3" name="Content Placeholder 2"/>
          <p:cNvSpPr>
            <a:spLocks noGrp="1"/>
          </p:cNvSpPr>
          <p:nvPr>
            <p:ph idx="1"/>
          </p:nvPr>
        </p:nvSpPr>
        <p:spPr>
          <a:xfrm>
            <a:off x="457200" y="1600200"/>
            <a:ext cx="4191000" cy="4724400"/>
          </a:xfrm>
        </p:spPr>
        <p:txBody>
          <a:bodyPr>
            <a:normAutofit fontScale="92500"/>
          </a:bodyPr>
          <a:lstStyle/>
          <a:p>
            <a:r>
              <a:rPr lang="en-US" dirty="0" smtClean="0"/>
              <a:t>Montezuma was the Emperor of the Aztecs in the sixteenth century.  He was a conquering king who often went to war with his neighbors.  He kept the gods on his side by making human sacrifices to the gods.</a:t>
            </a:r>
            <a:endParaRPr lang="en-US" dirty="0"/>
          </a:p>
        </p:txBody>
      </p:sp>
      <p:pic>
        <p:nvPicPr>
          <p:cNvPr id="22530" name="Picture 2" descr="http://dept.sfcollege.edu/HFL/hum2461/slidelectures/aztecs/MontezumaA.jpg"/>
          <p:cNvPicPr>
            <a:picLocks noChangeAspect="1" noChangeArrowheads="1"/>
          </p:cNvPicPr>
          <p:nvPr/>
        </p:nvPicPr>
        <p:blipFill>
          <a:blip r:embed="rId2" cstate="print"/>
          <a:srcRect/>
          <a:stretch>
            <a:fillRect/>
          </a:stretch>
        </p:blipFill>
        <p:spPr bwMode="auto">
          <a:xfrm>
            <a:off x="4876800" y="1524000"/>
            <a:ext cx="4019550" cy="47625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Sacrifices</a:t>
            </a:r>
            <a:endParaRPr lang="en-US" dirty="0"/>
          </a:p>
        </p:txBody>
      </p:sp>
      <p:sp>
        <p:nvSpPr>
          <p:cNvPr id="3" name="Content Placeholder 2"/>
          <p:cNvSpPr>
            <a:spLocks noGrp="1"/>
          </p:cNvSpPr>
          <p:nvPr>
            <p:ph idx="1"/>
          </p:nvPr>
        </p:nvSpPr>
        <p:spPr>
          <a:xfrm>
            <a:off x="5029200" y="1600200"/>
            <a:ext cx="3657600" cy="4525963"/>
          </a:xfrm>
        </p:spPr>
        <p:txBody>
          <a:bodyPr>
            <a:normAutofit fontScale="70000" lnSpcReduction="20000"/>
          </a:bodyPr>
          <a:lstStyle/>
          <a:p>
            <a:r>
              <a:rPr lang="en-US" dirty="0" smtClean="0"/>
              <a:t>According to some accounts Montezuma sacrificed tens of thousands of prisoners at a time.  Each had to be individually killed.  The usual method of sacrifice was to open the victim’s chest, pull out his heart while he was still alive, and then knock the victim down the temple stairs.  The temple stairs were covered in blood.</a:t>
            </a:r>
            <a:endParaRPr lang="en-US" dirty="0"/>
          </a:p>
        </p:txBody>
      </p:sp>
      <p:pic>
        <p:nvPicPr>
          <p:cNvPr id="23554" name="Picture 2" descr="http://cdn.lastresistance.com/wp-content/uploads/2013/03/aztec-human-sacrifice.jpg"/>
          <p:cNvPicPr>
            <a:picLocks noChangeAspect="1" noChangeArrowheads="1"/>
          </p:cNvPicPr>
          <p:nvPr/>
        </p:nvPicPr>
        <p:blipFill>
          <a:blip r:embed="rId2" cstate="print"/>
          <a:srcRect/>
          <a:stretch>
            <a:fillRect/>
          </a:stretch>
        </p:blipFill>
        <p:spPr bwMode="auto">
          <a:xfrm>
            <a:off x="304800" y="1981200"/>
            <a:ext cx="4375241" cy="262890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idx="1"/>
          </p:nvPr>
        </p:nvSpPr>
        <p:spPr/>
        <p:txBody>
          <a:bodyPr/>
          <a:lstStyle/>
          <a:p>
            <a:r>
              <a:rPr lang="en-US" dirty="0" smtClean="0"/>
              <a:t>Polytheistic – Over 1000 gods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Huitzilopochtli</a:t>
            </a:r>
            <a:endParaRPr lang="en-US" dirty="0"/>
          </a:p>
        </p:txBody>
      </p:sp>
      <p:sp>
        <p:nvSpPr>
          <p:cNvPr id="3" name="Content Placeholder 2"/>
          <p:cNvSpPr>
            <a:spLocks noGrp="1"/>
          </p:cNvSpPr>
          <p:nvPr>
            <p:ph idx="1"/>
          </p:nvPr>
        </p:nvSpPr>
        <p:spPr/>
        <p:txBody>
          <a:bodyPr/>
          <a:lstStyle/>
          <a:p>
            <a:r>
              <a:rPr lang="en-US" dirty="0" smtClean="0"/>
              <a:t>Huitzilopochtli: the sun and war god.</a:t>
            </a:r>
          </a:p>
          <a:p>
            <a:r>
              <a:rPr lang="en-US" dirty="0" smtClean="0"/>
              <a:t>He battled the forces of darkness each night and was re-born each morning.  There was no guarantee </a:t>
            </a:r>
            <a:r>
              <a:rPr lang="en-US" smtClean="0"/>
              <a:t>the </a:t>
            </a:r>
            <a:r>
              <a:rPr lang="en-US" smtClean="0"/>
              <a:t>sun </a:t>
            </a:r>
            <a:r>
              <a:rPr lang="en-US" dirty="0" smtClean="0"/>
              <a:t>would win, so human sacrifices were made.</a:t>
            </a:r>
            <a:endParaRPr lang="en-US" dirty="0"/>
          </a:p>
        </p:txBody>
      </p:sp>
      <p:sp>
        <p:nvSpPr>
          <p:cNvPr id="24578" name="AutoShape 2" descr="data:image/jpeg;base64,/9j/4AAQSkZJRgABAQAAAQABAAD/2wCEAAkGBxQTERMUExMWFhUXFxoaGBgYGB8dGxscHBwaIBwaGyIaHykgIR0mHh0dLTIhJSk3MC4uHR8zODMtNygtLysBCgoKDg0OGxAQGy4mICQ4NDIyNy8sLCwtNCwvNCwsLyw0LCwsLCwsLCw0LCwsLCwsNCwsLCwsLCwsLCwsLCwsLP/AABEIAOIA3wMBIgACEQEDEQH/xAAcAAEAAwEBAQEBAAAAAAAAAAAABQYHBAMCAQj/xABFEAACAQMCBQIDBgMGBAILAAABAgMABBESIQUGEzFBIlEyYXEHFCNCgZFSYqEVMzSCscEkQ3KSU2MWJUSio6SywtHh8P/EABkBAQADAQEAAAAAAAAAAAAAAAACAwQBBf/EAC8RAAICAQQBAgMIAwEBAAAAAAABAgMRBBIhMUETUSJh8AUycYGRobHBFNHh8SP/2gAMAwEAAhEDEQA/ANxpSlAKUpQClKUApSlAKUpQClKUApSlAKUpQCue7v44igkkRDI2lNTAamwTpXPc4B2rorIftnYS3EcJP93bu+xOVZm9JI/yH+tRnLasg16vwmuDl2+69pbTHvLDG5+rICf9ao32y8bItzaI2C6l5sd+luAg+bsMfQMPNdbSWWDSaVGcsW7x2dskpJkWGNXycnUFAOT9ak66BSlKAUpSgFKUoBSlKAUpSgFKUoBSlKAUpSgFKVVee+bjYLCEiEkkpbAZtKqqgFmY4J8jYDzQE7xXi0NsmueVIlzgFzjJ9h7n5CoTinPVrHb9aNxcZcRokRGppCM6TqI07bnPis25u56t+I2sIMMsVwko9feKIn0ly+k6kIJ2xnb96x/YMIBkuJmb1HJ1aUJyd1xuR3wfY12MXJ4RCyyNayze+WuaYLwMIzplQAvGSNS57HbYj5j+lTtfzxZP92DXHD5TE5GSEcukmM+l1fIPcn3GTVk+zjiXEJruOSOaa5td1uJJSAudIOEU9irHx3Gc+K7OEodkarY2dGx1gfPF6ZJ+I3A3AYxxke0SaMfTqaz+tbZzBxMW1rPO3aONmx7kDYfqcCsKgkhhgt1u+qyIys3SOSZNWtteRursCuBvnPist76iXo1ziHGU4daWsIXVKY1jhjyBkogGpj+WNdst9MZJAqh8m8BN5xF5ZC0kMUnVlkf/AJs/dE/6UyDjwFQVx3sk13dBv/aLl8Rq3aGJdwGAJ2RfUxBwXYjPapiTmlIYBZ8L3EeVkuivp1HJcoD8chOSWPpGfPao+puefCO4LtzRzlb2WEbMkxGVhj3c/M+FX5t+mazXi3MnEr6QQRO8LuQFit8/hgkDqSygasDc5Gkdxg1+8u8De6LmHKRE5mvH3LkfEULfGwPk+kfPGKn+H80WNgJIbTXdykkt0sadQ21SStsW7ZOT22AG1d3yk+eEFhdGlQR6VVck4AGTuTgdz86+6xReK8U4jchI7l4jqGpLcARwx5GS7kZZ8ZwDjJ7KBmtqUYFXxkpdEWsH7SlKkcFKUoBSlKAUpSgFKUoBSlKAUpSgFZz9tsKm0hctHqjl1Kjj1SAqQVXAztkE+MLvVl5y4A11EnTkaOWJw6FXZQ2PiRtBBwRtkHIP9ccvhbSTJczlnxDFrheV2TqvpOJHcs8cKKy6ye7bAZyKrlNrwTjFNckJbcQYprCHQCMaIdRLdsbelM+BnPau5+JNOGhaMZkRgUHqeNlYgLKXAEW4JyNR0jbvXVMk12yGRunCqgCMDSuAR/coBiNcj+8b1kE9u1SNvCqLoijJGfgjUknPnHcn+Y/rW2uNkotzeInnXTqrklWt0v4OJbUQoWY+piM6c4znCpGvgdgFAya+uReN39vcMsCh+rcfiWen1jBAZif+VgY3bbtmpL7N+NpJxGIXESlpFY25GomE7g6lxgFgD6juuMfmrbFiUEkAAnucbn61VbNSxGPSLtPVKOZz7kU37VLoC0iiO3XmRSPdUDSMP/cA/WsgtrKJ+INLIDoij6sgz5BwMePBPatI+1q4H3ixixn0zyY/yqgPcdtZ/aszVTKDHuPvUzs++/Rh9IX6Fs1gub3P8DTkkeGXD3EVxPJ+DDISGcNh3iXtCnkKWBLsN29IG3fsLRZ0mNpQoAS0i9EYyAQbh/yp/wCWuTj4u9cNwv3yTQBphtyFVUwNTbdznOlR2+pr7Ny0mqK2jcRgga0KhWOoCQ6mPfBODpO/faqVJ/XS/wChM7OIXFxchI52LZGI7O32i27AIu7gbZZzpq0cF5Dkddd4/wB3jBBESMobTjs7AaVHyTf+aq9b3M0b9G2DRZIJjtQWkbz+LM4LnYjf0AfKpA8kXtxoLrCi5JPXmaWQZ9wuoH5evberFiXL5/g6XeHmHhlhEIopI1VfyQgyNk+ToDEsfc71AcS+1Rs6bWyd2LaU6rBS58BVXUd/GcH3FfVl9l7DAlvCB7QxKh+mXL7fQVbOBcpWtoQ0UeZMY6jks/z3PbPsMVoW9/IcIl7R3MaGRQjlQWUNqCnG4BwM498V7UpVpEUpSgFKUoBSlKAUpSgFKUoBSlc/EbtYYpJXICxozEk4GFBO9AQPNvMU1u8cNvbGeaVJGT1qijRjOdRGT6gdIO4z7VlTWc8OqS8RlkkcM7MoXW2TpMhUlGIztjZfrUpc8ySzxW00/FLGJ0ZJhGseXj1Aqykh2yQjttjc4zivrg3F7uRrm5W6W8sYsq8LBUdxpBZlTR6QBnSGO+Kz/wCQ4S3JJpe+VySsoc4bM4IC7uJTHJJBG8qx46kgUlUBOMn+JhnOlckY3q6/Y1HJquWMMgiYIUmlj0vITq1BSe8eApAGwya8G4jb2kMd/ZSdOJ3UG0ydMuogMqx76Jhv8I8b961VTtV61LvW5rBTDSxo6OW34ZDHI8iRRrI/xuqAM31IGTXXVM5h5ml68lvB+EI9IluHHYsAwSFTszYIyx2GRsaiLbil1GNcV2Zx/BNoZWx4DRqGU587ge1ZLddTVPZJ/wCjbXpbJx3JEL9rXFY/vuAw1W9swIz5kIYDB9lQb/OqXwWOVsNDHLKIrULlIyw1ZLsuQMZyW7nxWk8BkQMsYj/CabVodQXIJ0SRS5+JopWRw/lCD4zUhynALZbNFBRJDcRyKOxnDE6z9RE4H1qFk08srdeOzKOExSSwLGiyaV1NcPGjHScgsjEDZvcHsM10JfrJjEqQw5CoFI1y4JHoXwucDcEnwK0nl5tLp6sh0v5HXV6SfvS5JxsSBtk9u1c3CVC21kqi3DTRXNxKZI8jQ41kZG6gNKmd+y4qtyTePryPTS5M7biC4fTw6Zx2ZiSS4Gw22HYDx28VIcMsxKR0rWHW2D00mWOdd+5RyjZ/6c1aOWPs168CzXF3cAvvGseEAj/ISCCckb4ztkCnMH2aXCKTBKbpAMiGYKJM/wAjgBc47ZxuBvV/pPGf7ZDpkVLdcQtdSK15EB+YiSRB4yGkRgB//Yr1t+fr3GkXSM4/jhX9dWCp7fKvrlvnS5spTBMsrxrjVDNtPEP/AC2Y4kT5E/RvFaTBBYcSiWYRwzo3Zig1AjupyNSsPIO9SjBv7sn+YyZ/B9pd6gxKlrIRkkjUn6fEwq+ci8fmvbbrzW/QBYiP1Z1qAPWMgEKTnGe4GexFI+ReHhtX3SIn+YFh+zEirEqgDA2Aq6EZL7zycbP2lKVYcFKUoBSlKAUpSgFKUoBUHzjwqS6t+jGVCs6dUMSNUYOWQEA41EAHbsTU5UNzhxAwWVxKO4TAPbBYhQ36Zz+lcaysHU8cmQc1833Gh7ZLW26SshcwSFo/Q4Zo29K5Hpw2BjBO9eH9oW11dIZo47AmI6JEYGKSXKmNsgBPRhviG+SKiLSCLWhwEUnOrJh2G+RJ6k/7hv5rv4hwxX6kaSsInQN026TfiepXY9PKgZGQVxvmqHRDOyPYjdJR3vhIunLSoeIw3PQT7w5aG5TGWjkCa+uu/wALKB6sbgpWp1hvKvNDLeJcXVuhe3gMDtGw6hH4bdXQd2ATGynPqO1bdbzq6K6EMrAMpHYgjIP7VKlOMdrLLXuxJIgOJ8oQzSO7ltMjo8keFKuyBRvkZ3VVBGey+MnNOlSKO6ufuyLHAAqqsYGGkQt1XUDYeF+ZWpTmPmrrzzWEDNC0eOvLqCtp2OmHGSSw7t+UH37RBEcYIQ4VFwoG4Cgdh+leT9qXwinTFcvlnpfZ9UpPdJvC6I+B7owODbwAtK0wMrsX3wNgg0higwCW89q/BzHL95iSWRbYRsJNEhQamkufjJzhsQM2dONyc1Cx3sLKt1LJIsjzYLg/3USkkxsiEhsqDuwDAt2Iry40ZLtHuMdKGCHUjOAzTCWXQpxthfQTvv8A61ZUrYySaWMfp8vmRsVUsvOHkt/C77DtKpjaBI7xunnJKXFxiGMHOdTyKx+QdRXrcI1zPa27KA+n7tM0X91pQpJcKgbfT6I0J3GWZfFZamqAJL6I5CcxMuzB1WNicb/xjvsa0zkzjQ6cd9MyIqhldljwCcsTFAoJJZnYu7geo6B+U40/CmpMonVtW6LyawBWTc5XUr8Uka2ch4Y4Y0IkYL13lGlcZ0E6SQQQfiFd3HOariUhfxbaJmCxpGubmbzt36YxvgeoDclakeWOSiHjluFVFjbXFbqdWHzkSzOfjlzv7A75JANWO31niv35fj/pXGv0lun+hY+ZOXIL2LRMu4zocfGh91P+o7HzWayco8R4fI89u4Onu8Y/vE9pYj3I/lJPsR2GxUrRKCfPkzJ4M34T9rUBKpdxtASQOqCGi3OMk5yv6jb3rQrW5SRQ8bq6nsykEHHsRtSW0RgQyKwPcFQQfrmvyzs44l0xRpGuc4RQoz74A712Ka7OHvSlKkBSlKAUpSgFKUoBSlKAVS+YLg3dx0Ew1vbsGnyMiSXcxxe2EOHb56BUnzHxRywtLc4nkXLOO0EfYyN/Mdwq+SM9ga+uE2ccMQjiTCqf1JO7Mx8sTuSe5rDrL9q2J8suqWPiZXU4LaTvLiBVkiIV3jLQ7lc4zGRk4Izn3qocV4aFvLoW8OFQRK7a0VA2jVkmRhudXfHj3q+ct5aCaf8A8a4lcEHuobQhHyKoP3rNOPiVb+6kURlbiZEzIWKI0KwujPhDkAgjbuCRt3rNpLJV3PnlLyWXVevDbjg+niiSBRIQ6xSdW7JQ+pyNBMeGUlQNK9vzRuNjvd/s/wCMzycNe1jKJf2wZAk2dl1HpscbkBcDPuu9Z1dLNjqm3L2y5CRo7NGywOwDawBkIMquobgL3wKieL8wC26P3R3S4CkvIMqy6/iRsjck5yD2IB7gV6FKzueSN3wKEUu/6JTi9zaiTpOjpcwuTc3RcazKxwcFT6l1ecYAwMDJqb4dxgBFFwykflnUDQwztrxsp+fw/SqfwA21zbusz/8AGtM7iWRwrMGVQCrOwRmVhujsMh2IOalrcSHiPRnubWLMbMxITpvpJ0iXpHQsjLgkqTge9V2aSm2Gya/Pz/4djfdVPfB/l4LFxfgCyLI0QSKd0KklFKOD/FkbfJ1wRt3qOXmJUEMcqKoiijM8bp6JOk5KJHtp0P1SQfGlc1y2PMS20saFJRCygyRNnEQY7OmoasHvgbEb4zXp9oNzZvGgGmWR11xuhxoGR8R8gjPp7/SvPgrtPaqZ/FHwzY3C+HqJYfsdf2hcKguPu8lg4kQMEVEPpBbOTk/EfTGCFzpAJONq6uBcCaLpW8YNxdgBu5EcAbdiCRhATnfGpvGwqG4DKLSATuWkkZW+7w6gRCjsPf4dZwcdyMfOr/8AZBzBDLC8JUpdB2aUvjMrE7spHcKMDT+UBR2rQoO6e1v4V+/y/D+SpzVMeOX/AB8yycucrLbuZpHMtwwxrPZFO5SMeB7k5JxufFWKlK9GMIwW2KwjDKTk8sUpSpERSlKAUpSgFKUoBSlKAUrh4vxiC1TXcSpGpOAWPc+yjuT8hXFy9zZaXusW0wdk+JSGVh4yVcA4+eKZO4fZN18yg4OkgHBwSMgHxkZGR8s19VycW4gsELyvnSgzgdyfCr7sTgAe5ocIThHC5oA2tFlkk9Usythnff8AKw2UDAUBtgMfMx3NvFOnbTRq4WZtMSDs2ZGVNY1dwuvORkVIpxa8iTqTW6yg7lIDiSMH8pEjYk0juwIJ3wtdkM9nxCPGI5lHdHX1IdjhlYakbt3APasUqKrXuT5LlJx7OS2gjgSKIfAoCRjfYKAoH9P3rK7vh63F5xJJLzpLA7GOIj0soUsxG4Grbznua1OTlHQB92uZ4MHIQt1YvpolyQPkrCsqk4TDdRznrB7+a5kUopwpDTFATqzgBEJxnt3qiOmlU25c5NFU8vKeMEjwGK9JtbK4iKQyNEpwoAAjUS4Ujvq04b5k108+8vx/2gzC0SYSx9R0lkCBjsrGAjcPsmrVt6l3Gompzk60uPvzC6cM8MOvGrVpaZtIO2wGiM4UeG+den2n8S+7m1lXS7qzqYdQDurgElSQQNOjO437ZzV6g/Rk49s5dNeqs4x8jPrrgdu9rJDb2sOeordRiROg1amibIIG2wOcEb4Pevi2t7WCdpVsRDGIWRorjMqttvIj5wreNicjPbNdK89pk/8AD6W8hpMNt2B/DqF5j5hN0VhLIkPxOiNnVg5Cliq7jvjYD5+KtPLVRlm2K2/jz+3ZK1aexbapNSf156Im7tSAoaR+o41SBxkqqgacN5wuBX5Y8OaVZfTGmAnrd9CrqOc4wQcgf1FekJVrRAyyCaaU9OQtlTAoKso79m/19qkJ4EkS4lZX0CQL6AmwVRsdRGwq6di3cLBzbKOmy3nnH9nWgfqzFYoFS2ZnfUT+IHQlVGkEZ6aE7kDt2zXFd3EsckU0DFJo3RlUZ065nfc5JPqRRn2G3mu0gO8uR6nVSZCSiiJQpOUQ4kUA5wcjOkeKir6/kEgClfQeozHw5UquQNgFTGFB+u5NIYyn+pjUZTeILk3vlvnaC5YRPmG4wSYn847lG7Mv9cdwKtFfzjy5y2tx+LdB+n+VWyGkOPiJ7qgz+v6VYeW+fbqGR1iH3qyiYINbKJhgAaY22DAeA259xVlephZY64+Pr9S63TuqtTmzbaVXuEc6WVwAFnVH8xynpyD3yr4P6jap9HBAIIIPYitBnPqlKUApSlAKUpQCvC9vI4ULyyJGg7s7BVH1J2rn4zxqC1j6lxKkaeCx3PyUd2PyAzWT823g4nczapI/ulug6L5LJqZQzSPpOCQAQYzhtHUIwV3jKSisslGOT84tAnF+IF3kxbIqrFpkGoK5ZRMAAcAyjzvtHkAGua14v07iBIbVhxCGV2mjGkK6hCranGNIYEsF3Gsg7givnjHBLF0tpLSSFrnUqLCjDRJvqZZsYfCoGGrbOFzUpw7mGzjh1KsVrg6ZIyAHDd8Hyw8jvtXl6nUyr5jFyf8AH/DbVTv48Gl8vcehvIRLCT3wyts6MO6OPDCoyWQXl0Mf4e1c7+JJxtj2Kxb/AOc+ClZte8VBZrnh63a3JXGuO3cxyD2fIwfk3cYFWTl7nO3htoVnS5tyqhSJIJCuR3OrTvk5JJ8k1d/kysqztab8FUqNkuHkubT4ZgO/y3I+vtXHxHl6K4OqSMK+BpmjJWbG3Z1wR2HkiuuxvoZ01RSIwYbFSP6+x+VZnz5zhfwXMkEQaKPSQrGPOpcDVKGxsAxxnxtnvWOmEm/YYb4RM3XFuIwtMLaQXdvbHMry6I5AVDExB/gYD0lzgEDIB1dqW3Ktz93ttFnddZiJHk6iFTlD8IVgUJLHdtx2zvVh+zm+kvR90leIwWxViqrhpd/SG33UMNTN+Y4B85unPfELmC0Z7RC0mpRshcqpO7BR3I2rXO3DUeyScq54XZmtjzPecPVwYR15GBYzg56cY0KoGoHOoP6skYHnNVPi1/Ldym5uIxK0roDoGdCpkdLTnKt53O43B3NfHH+IzOTNcNK8m65lBXOCdSqMAAA5yo7HNellbyoyymUI4BC6AuRnY+o/I9xVsbfT58Gl6T1uI/e+XR6Wyo7YilDMBsN2G4B0jcSAZOAc4qLvetHpaRG2kdiroWQupVWXJJDhdgST5+dSXGLIyJ62diNhnHfAVRnSDjYCrZxjgtpbW9vFJE4TWkc0seVYx/G4ITGvVpHgnbPioz1lbcY47eDO/s2zT53clWttQjssxN0hDLoKgnXIZGMgXSCQQANvbNRtpxpgqQLqfLOzIyhfU7fAGByQRjJ2PjtVl4pxeHp9O0huGjjnV4WLMhCmMpIpbVq3OTnzqquNw1ZHLhRCVwSrMXGVOd/r53pWo8ufv/ec/v8AqWWK2yEa4xeO8+Prg6L0S9RlYCFSqqyKDuD8I7kk7ds75qz8I4AsIWW4wGXdY2I0pjs0h7FgPHYVH8C4vGl3K8+JHZMxGJCcMoxpVN/Uy4wf/wA12yxSTyL97GlHGqGHOxYZ2m7ZbG+kHHxewqudNt9np18R9xC+rR1f/X7/ALLy/wDR+8QuZblGMJxAcjWTh5sd1Qdwh/8AEPtgV+iNXQPEAjqukbYA0/kcD2+fbNfMtzHaPpkZRHLkp4EbDdgB20Hx8z864+I2szxC60vFZyuFaTw4Gr1nGTGCcKGxv+gz6tNVOkrwlz++TwtRffrrcvrx7Y9iN4jcPd+iOHWsWDKPSScH4UPnzvUrwHmkwDTbXjW+M/gykFF+QWTYf5SK/YrCF/wUxbXER9DqT6kxtq/i3O/7jvXRZWNw5GtFe5j8LgSkAga4iRpmXG5AO3YrvWCd8rJZNlcNsdsei18M+0W7T+/iguEGfxIWKMw/lVsqx+QYD51auA/aFZXLCPW0MpOBHOuhiT20nJVs+wbPyrLuHNaM7rchoWyMywqYZYyR3nhxpYdvWE99sVZ0+y7qrqTiIkicZUmFXyD5yGwdvYCrK5Tfz/Ym8dM1WlQ3K/BXtIRE9zJcAY0mQLqUe2QMkfXJ+dTNaCApSs7+0DiHWma11kRxIrSop0s5kOFwf4UG5z6SXQNgEmozltWSUVl4KfLaXfEb64NxEfRKUilCl0t2jOemVGcpIuQxxuSv6fvFJFWWP+z5bnryEpIuhI+pFFry/qU4KkFVL+oee+T+yWZg6Z4bOsdxqkWQRvlGSMfnjYEB9TAAsPruCTxW8vUkmU9SOQgvfTuPxFjGAUUgafxCcKqd/wBK8+VmZYjy/rv5G2FXG59HRwCzhcM9lH93hTPWvbk5K57om+Gbvt23GfY2zlvgoX12tqCW73d8CZG+cceNQX5HTUjwDgoKQvcxiNEx93tNtEIHws38cx7knse2+SbNb36OAyk4PnB/3qpzhXwu/dlcpykseCK/sm8Y5biDLt2hgjVf/iazXk3Cr1fg4h1PlPbxsP3j0Gp5pRqG/vtmvU7VH1G+ivkzu7tjA+qSMWUxIAuITqtn/llBHpB2+MD5MDivPhvEJTJPFN/j5vw2yPwobbG0serZo9yfcuyg7DI0aRVYFWAKsMEHsQe4I81nvHuAm2eII2mPX/wrnJ+7TH4YifNtJ8Ok7KcAdxi6uSJZ3dnvyHyA/D7h5esrIUZEUDcqWDKXJ7kAAbDyavpNVvl7nS3uGaFj0bmM6ZIZNiGHxaSdmGfIr243znZWrFJpwJBjKKC7DPbIUHGazzjZOfXJF5ZU+VjHc8SuoHiDR2zXWNW4Zp5vUcHbZcj9TVM5xtooJc2rGNJJJQqk6kCRERlgGy2WlEmBnGFHvVh5JnePjdz6XxcGZ1V0ZG6Zk1dQ9QLsMfqG27GuTnDgDdXp764jJowuovbyyFxKoG7dJ3YOqgnGk+a27fHyLqbNs85wVKfhL9BZTIcO7qqt+YRgF2GOwDMi/Un2r9/FaJA3XMba3XOp09J0M2xJABbBJx3+dWPnOaKSW0t7BlnWK30BY/UxZ29WQvY+kE5xjNW3kLhfRuIY1YNJDDMbrScqjzyRskORtqARifpn81Rcfc1PUKMFJdvP6GSWbYZ0RtOwK57gnIIwRUtHeRxqLiGwZ1QxM5uJg3rVyHwMEaWyo7baQasP2wX6S3kKAOVgOJGjUndvU65G2pVCkjwGqMtbG6ltPuwtHXKEdWRlRMMS2sZ3JwQfrXN2xbnxn3KbdRK2CjFPj+Dn41HczCR/wYza3MjKsXhpSjMdRwNC+Nu30qU4xxBfu5LkpIG2A3YTA40r7kMCNvFetryxeSdcSXMMSTH1oimQH06fzAYGK5hwUIYruR9epxbzBhlopkBQSjB2EmFPbPrBzvVum+0IJSSaf4fX1wefqdFKeHLjB+8DbqyF5isc0YyzModLdS2kGFd+rcMQNz6UxuM7G08NmjijkdIJHsWTFwkm5Zix1TYOxZhuyL39gdjTkmaITRDHVhJmhUrkPHnVImPAzqOP5jVjWf73+JdSrHFEiN0lxsrj0dFQdw3bXk+R4wL4NXJtvkpk5V4UVx9d+xF808oBOmiuDbv/AIS41bJnfoyHvj+Bs9sjvivC1jka2zIjTdJj1HQESwN+UsBlsEbiVO479jVot72NUdJbdhY3cmiGIMC6vgsXTJGEJGcg+k753OIPjV9dcNu9SDqOij8QYKyREnCyqDs3fB8EZGxIrPKp7tr/APC9TW3cS3DOL2d+FteIBHkb0290oALjGfiGQkg7d8N48irtydysbASos7SxO2sK6jUrYAOCuAQQBtpG+/moXg/AuGcUjW7jiKdTPVjVimW3DLIqnGc53GCdjnFX1VwAB2FaYRaXIbP2lKVYRFUrmDlW6kunmtp4o1fQxEiFikiKU6ieMlMKQdiAferrXLxHiMUCa5pFjTIGWOBk9h9ajJJrDOptPgy+zsDbSSvfIRO7HMxwIpVXLARadk2GemdycnfvXJyXH95a1Zl/xE013MG/8O3xHBHv3USMGA+VWrj8UvFLaeLoNDB3jdziSR0OVwn5IyQNyckZGBnNQ32aXI02i4AzZyJ2/NbzgN+4kBrzJVQrnOyDy3+3D6NbtlKCi/Bc7riUQkETaS+QfXsMncEbEZ/3rq1FsAMPqNzivG8gAJcqmDgNr9uw8Hya6khAJOD9AdtvYdhWDsjlJcBYQANhnyfJr763vX6APpXy/wCtdbaI99ngLZA5YJhmAyfp4r84rYpPBJC4JWRCp9xkd9vIO+a6IV8E7/1r5udKqXZtKp6iScABdyT8qsi5eA3zyZUnCknltpLiNJDdwNHLqXb7xBtkeQWVH3H8NQb8Za2u7mKOViIfRbF/xXjO2sRlgQnqONbZIVcAGrJdW8scfCooXQztczXG/wAJVuo5LdmClXPjfNfXAeQYr2zhuNbwSza5JMBWDFpHIJ1DOw7YIyMZFaY7la5Z4x1+b5/ouUo4Sl0UC3ikWX7wsr/eA2vqkknVuT37g75H1rTOG81297Ev9oW+gRkAysp6PUA3KOBmMgY7kd8ZrN7u3a3lnhYlnhkZSTnfGdJA9yMHb3rYuEXNvwyygguZUWTQXZN2dnb1OQq5YgEnfHippSecmrV+jsg61ycltHwxiwW/ZlABK/fn0kEtgE68t8JyCxx+tePF+aoY4Xt+FdIui5ZkA6UCalUucbMfV2H1NZ9zbxiC7vpZYU9ARE9SgHK68nHjuBXDw1z1kHUaNZcwyaMDKuNg2oEaSwGdq65LdhlUdG5V70/yND4RyPa210tuwju+oryS9eJWdBgAOJAMjU+fSe/qOfSc8Vxwm4tJJ0i/GtINJycmWJXBJVcfEqDfHfTjFeNvbX80HWt7lGnhjKSOqkSnpZIiK7xSFgQyM+CNXzJqZjhNhEL62klvLaYa7oO2p2Vh6ZkzgZVfSV8qPlS2tTjifP8Av+iiFk6p5XZwx8ds4ziS7iyFy2DlT9CKgr3mmB3uEhEjwXMLI76dKLPGpMTqT+YgYPnZPao/7navPKLeLRHJkJqUaonX1Fe52GSQfYD2roMazBw+PxhhgfyzJ6T/AKD/ALRVmm+yK6n6ik846Mup+1ZSe1o5+IqzT2txGAcxmRiNvQTEue4GNUoGfqfFSkloz20j26qZrFi6qw167aRmLx98kJIHxg9gB5r4+ze3WeZYJRkNb3Nq47jfpt/ou3717cC4h9xuQZDg279O4PursqOW9lPokB/lx5NSjF1tP6+Q+8sE/wAuWi8Qjvbe4cmWVFZJlA2iOPRGOwRXHwjuGXJJ3qE4Zy3Msj2nTXqw41FBhWUj0y7/AJWGe/5lYb4q08O5MnteIJPA0QtUL4BY6hE49UeNJBCnBUg9gARtms3515ha8lmuY2kSN8QqgYrrhjDMWcLuQWbO/bOPetdEpV5fkpvrjZFKReuWCLS8jFvIDBM5S7fT/wAP1gD01ibb8QkaWIyCcA74FanWAXJeLgdtDOpMMgSa3lTOFLMS8MnfDYZirdj7Arvqv2a8ca6sImkYGVMxyb+rKkhWYeCy4b9ahGTcmmaHWowTX4FqpSlWFZH8fupIrWeSFNciRuyKfLAEgVUeAcJZhFd3Uou7hkDK/wDy41ZQQIUHp8/HjJq/GqJxOaXhpEUMYljnk022pgqQO2pmSQ42iG5XG/dfArLq4TnDEHgtrkkSvEuOR28QeYtqZtKIoJd2P5UUbk1nHCeIPb3soIROk5uvu6fiMkbrpuYy4/5igpIUAO4GDUzwq0kuZS6Ss7fDLfFcbfmhsl7Kvgyn5fEe3ZzVwqGC0gjgUx3CODaBcGQykHUXJPqRlz1GY9sk1jqjCv4e2y1l5SRXUMpDKQCCOxB3BFfnUx5+tZlybzHIoChVZMn8DVgnDEM9mzYWSHP/ACycjwcYFXOPmW1bYzrFIO8c34b/AKq+D+21Z7apxeUjm3BJLIWBY4xnbYg49qGUE9t8DIPbH+5+VeKXsZXUJUYZ3IZSB/XYdq4OJcx2qFVe4jJ3zGh1yNt2VUyc/pVWyb8EvJJavWoPY7j0kHKnyf8AY1A8Zvxdytag6baPe6l/K2nBNuD23yNR/h27nbm5g41Iy+tjZWp2LP8A4mbP5YYxkrkbeoasnYear1t/6wR4Ys2kFs6oInQs8jj1ZuckHpnB9Odzkk1pUfSW6TwEsnhdcxCCa7vpY3bq5jsyQANCj4PdMkZ3G6irnyhxa3h4bZAzKxEKjuM5GzA+wVsjftis15l4yt1HLMxjSaALHFGjZ1ln0vKupQGRh6V8rjJ75HpacJjiiAVVzpGtu5b/AGxknYfKt2j0fqpuXDeM+fwM2t1EaYrglOZ+IQ39zHqhRFDqElTJmc59PrGAq5x7ntgiu3gnLP3yR9LFbVGxK4JMlw4zqQSMSxRexbO5yBjFVUyHWYyREhDt1PI0IzkAEfEQu3jetf5M4ebewtItOCsKav8AqIy39Sa5ra41S+Ft/Ilo9XZKnlJZ8/IoXNvI9xJeL91t1W3Ecca4dVUBdRJIzqA9R8Emqnd8BlEk0OpGMMhj6mcbqFYHSQTnsB3zmv6FGwrJ+Zounf3gHd2jl/Rogv8A9SVzRQjfZsl9Mldrraasw8Hj9n0V51ria2ICKqKyTBgkr5bsRujKv5gCPVvVy5esbmOaUPHDFbyetoFZpRrPxlDpVUViclcHfJ2yahfs94mUuJYHyUlwUbvpZRgq3tkYwfcEe1aIzAfKoauMqJOvwjkdR/kL1GuzIObuBizu03YW8uDGyjJWRD8BwCd0JA9wMdxVfiupBKSqKI5SWCsfUGTZt8YB27H2rcOL8HiuIzHIuQSG2JByu4II8g9qyTmHl+W0Zgy5VX6kTj84/OvybGdv1rbo9Vv+GT5X8GDU6fHxRXB4ciKY+L2cuoFZ2lR/AV+m+kD5+nv5ya1LmfkC3vZeqzyxOQocxMBrVc4DAgg+N/kKyq4fpAyDHpkSaInOA6nUO3hjj9zW6cF4mlzBFPH8MihsHuM91PzB2I9xV1tajLDRPS27ofgcgtUtLFozK2iKJh1JTqYKAcFjgZwP9BX8328J0QIoJaSPBBzhGaTByM5wQuNz4Nbr9rN2F4c8WrDzskSDycsC36BAxJ+VYfC5CudzlEbUPGJmww385JP1rkVyStl4Nw+zuOK64LbRyIHTpmJ1YDGUZkP9RkfpXVyPyXHw03IjkZ1mdSoYboqjAXP5tyd9tsfUx/2S3C/dZYQcvFPISMY9MjF0I+RVv3BHirzUcF27gUpSunBXBxzg8V3A8E66o27jsQR2IPgg9jXfSgKJccdaxUw3SszKNNtIijTcZ2WPYaUlzsVOx7jIziAtOHPd3MsUjeo730qknQpIK2MLeF8uR337ZFajxCxjnjaKVA6MMFSMg/8A7+dVCLl244ejCyVbi3J1GCQ6ZQT8RSTsxO2z/wDd4rFPTuGZV9l8Zp8M7OZbK2NnKJ4o3hiiZguMaQi5GkjcHYbiqJy/wa9lMcX31gUtY5JVmjWZFaUnRGofcDQu+/8ArU3zHzDDcdCzbVB1ZVNxHOCjLDHmRwdXpYNoC+knIJ9jUvyLG7xSXUnxXUhlx/DGPTCoHtoAP61lTlXW2+yXRSua+Fz2rR5g4dP1GI1GzAIA0+ogPv37Cp88rzRK2LlIcKzAWlrFBuATuzM7n9K9ufk1z2ysSgAY9gQ2ZrZM+fD1cZIcnGB27/X5YpK6aghnPZSuQ7SINI8imSf8MrK4LOUlijfIZvGvqVF8S5ceTid8iOY5nhimjOttMiKdEkco8g4HzGa7+Qh/xLqcZS2SLb8pguLiIfuoG+O1dXHp0sb2yuZpfQevDIzYyA4DqTgD0goB27tU+VZg63go9jwLqzy9aN40hC5jxpxIcHSM5yq7+rs2xqYuOGgnKyEA+Gx/XAr5TjEU0kr9UAzzSMmrbUi4QYz/ACrtXr0XBGwPsFG5x5z22rF/naiixuDwvY9P/Ao1Va9Zckbf8LJkiikjR0kwo9W+WkiQEADIOl23yPJ8Vs5HzxWT8HlMnG7ePOyxGVhkHdQ+B+7D9hWqmTHjOfatdl87oRnZ2zyp6eFEvTr6R9I2c1Q+fLGD79bSzMVVoJlJDlR+HhxqIIyNJk2q+soqq/aVEv3MTFdXQlilO35AwEg+hjZqqy4rCeH8u/yEEnJZXBl/N5JjglsQ/QALPKjuASrDAY6sgZ9/r4rbuEX6TwRTRHKSIrL9COxz5HasnECyx3djbq1tGnwyODobUTrByPh77jwKnvsn4mAZ7VmyVOpdwQSPRJox3Gpc/wCY12ubtrak+Y+7y8P3LdRCMGlFYT/Qv5tl1hx8XbucY+mcV4cc4XHcwvDKCUfAOk4I8gg+9doTFVfmDnu3gYxRnrT7jQpwqkfxv2GPYZb5UqrnJ/B2Z5S8szvi/LzW5khcaihzHIc4K/FGVB2DDcED+E+Kt/2UcYGua2Y4Z/x4xtjfAkUechvUf+uqlNfTXkwkeeEOFIdWJEYGciNCqtqcEHufPcZFfPLZc8Vsem5Zw+WVFIAi0MGY75xvuTjxtnGfe+J1Lf8AeR51b/8At8PTNK585Oa+6ckU5iljVlXI1RkPjOQQcHA7jes+uvsl4iBhJ7VwY+ng60wO+dg3atwpVfJraT7RSvs45PlshNJcvG88uhT086FRAdIBYAknJJ29v1utKUOrgUpSgFKUoBSlKA4uJ8IguFKTwxyqdsOoP7Z7fpUB/wChCx/4S7ubfthRJ1EA9gsobAx7HarZSouKfZ1SaKLxXkOedo2k4lKTHnBMUf8AEjeAPKKd/auz/wBFbs9+LXH+WKEf/ZVupUfSh7EvUkUWz+zOFS5kuruRnJJPV6ecnUc9MDPqyf1rx5p4TZ8PiE62f3iUuqB5GMjjIOCWlJxjTt88VcOKcaht8CV8MwJVQCWbHfAG9UTnTjT3cXSSIpHqVtRP4npydlGw/eq7XBRa8l9Fdlklw8eSO5NgjvEhtpTAYYYlYpoIkYhsFX1k4ywy2nOrI3wa9ONctwQXUmm1uek0cfS+6agofL686GBDHKd9sfrULwDkM3kkhebphVXSNGWOSckgke39RUnL9k8qHMdzFsdswsD9crJ3+lY5VrbjrJc5RU3iXB68rcJaB4rtLa6uXdJV/vE/CzM40Eu4ywUYPffJ2zVubjV1gEcMuc+xlgA/X8X/AGp9nEbQ2z2jsrSW0rKxGfUHxIrb+4f+hq2Vs9GE0mZZT5eSoNx2/AJPC3wqknNxFvjwAMnPyqvce5vnmsJmFgNEluzBjOjLpZTuVAyceQKsX2jc1GyhVYwDNMWVcnGkAeqT9Nv1rFOE8HLoeo8jRndAHYBjueoQDjv7Vxab1JbId+c+xyVkKq/UsXHj8Tuv+PQabfU9xdlcLJFcMI0ZcYCokW+QcEFs53B+X5Hw+9t2W+trSdIEfWI27x7+tSDh3jIzvp2B+Wa2PlCxgFrFIkMaMy5dlG5bcMSx3JyPJr1veY7OJtLzoXxsiHqSfQImW8e1UOThJpR/0Tc4zXBi/Fucri5J+8SzQxSeqNFjKxsCMYzg61xg5J3yaiYL630Z6iM6MSAxyCAdsL2GQfbvWoct80tZo1u9jOqa7iWNmKIOkZWYBRKV+FWQafn2rROHSQzxRzxqpWVFdW04JVgCpORnsa31TUViKRksp3PlswvhvDLqdmS0tJGDggvKhjRdQI1anAzt/CCdvpWr8jcmrYh5Hfq3MuOpJjAwOyIPCj+p3+lrpUpScnyK64wWIilKVwmKUpQClKUApSlAKUpQClKUAqk8wcTnkuWtuo9uoGUCr67hcAkxyZwANwVA1DGexFXao7jnA4LtFSdCyqwYYdkIYAjOUIPYnzVV0JTg1F4ZOuSjLLWTKJLRLd5Aup9LgmVm1Pl8toLHdiB338iue84+cadaqPZSM59vcZB7fStFk+zrh5GDFJjOf8TP3OMn+877D9hXXa8nW0ZzH94TfJ03dwAT7sBLhj8z3qWnrjVFZWZe7Gottu+FSaj7LgpHJ966SJIsU7KQ2dELHUNu5bA747+3zq3y8yvuBYXh+qIo/dpBXZd8qwSfG1ycjGBd3AH7LKBXynJtlgK1usgHiUtL+/VLZ/WuXRdst0iuqEa4qKIDhPGB/a/qCobi2UCMMrSq0bE/jLGWAGHOGzgYIq9SyBVLMQAASSewA7k1521nHGMRxog/lUD/AEry4vw2O5heGUEo4w2lip/QqQa7CGyOETbyzG+e2a8kS5bWEZkigiCetkYk6sd9bDLaRvjA8V4W6PJoEcczksoEccWWEZB9QLYjTGABr/2rQbb7MLNZA7vcy6TqVZJ2wpGcEacNkZPcmrJwzgNvbuzwxBCyhTgnGBnGxOB37gV2hzrjLL5f1gjqYwtlHjheChWPI08iqJIkSMD4bqeS5PfJPSUpADn61YbHkZUUqbmbSe6wiO3X/wCXRW/djVupTaiW5+CBtOTrNGD9ASOvZpmaVh8wZS2D8xU8BSldSwcbbFKUrpwUpSgFKUoBSlKAUpSgFKUoBSlKAUpSgFKUoBSlKAUpSgFKUoBSlKAUpSgFKUoBSlKAUpSgFKUo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80" name="Picture 4" descr="http://upload.wikimedia.org/wikipedia/commons/thumb/c/cb/Huitzilopochtli_telleriano.jpg/250px-Huitzilopochtli_telleriano.jpg"/>
          <p:cNvPicPr>
            <a:picLocks noChangeAspect="1" noChangeArrowheads="1"/>
          </p:cNvPicPr>
          <p:nvPr/>
        </p:nvPicPr>
        <p:blipFill>
          <a:blip r:embed="rId2" cstate="print"/>
          <a:srcRect/>
          <a:stretch>
            <a:fillRect/>
          </a:stretch>
        </p:blipFill>
        <p:spPr bwMode="auto">
          <a:xfrm>
            <a:off x="4876800" y="3886200"/>
            <a:ext cx="2381250" cy="27717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Quetzalcoatl</a:t>
            </a:r>
            <a:endParaRPr lang="en-US" dirty="0"/>
          </a:p>
        </p:txBody>
      </p:sp>
      <p:sp>
        <p:nvSpPr>
          <p:cNvPr id="3" name="Content Placeholder 2"/>
          <p:cNvSpPr>
            <a:spLocks noGrp="1"/>
          </p:cNvSpPr>
          <p:nvPr>
            <p:ph idx="1"/>
          </p:nvPr>
        </p:nvSpPr>
        <p:spPr>
          <a:xfrm>
            <a:off x="457200" y="1600201"/>
            <a:ext cx="8229600" cy="1752600"/>
          </a:xfrm>
        </p:spPr>
        <p:txBody>
          <a:bodyPr>
            <a:normAutofit fontScale="85000" lnSpcReduction="10000"/>
          </a:bodyPr>
          <a:lstStyle/>
          <a:p>
            <a:r>
              <a:rPr lang="en-US" dirty="0" smtClean="0"/>
              <a:t>Quetzalcoatl was a former white skinned and bearded priest.  He came from the east and promised to return.  He was the god of civilization and learning.  Also considered the ‘feathered serpent.’</a:t>
            </a:r>
            <a:endParaRPr lang="en-US" dirty="0"/>
          </a:p>
        </p:txBody>
      </p:sp>
      <p:pic>
        <p:nvPicPr>
          <p:cNvPr id="25602" name="Picture 2" descr="http://www.laveracruzana.com/wordpress/wp-content/uploads/2012/04/Screen-shot-2012-04-25-at-4.40.19-PM.png"/>
          <p:cNvPicPr>
            <a:picLocks noChangeAspect="1" noChangeArrowheads="1"/>
          </p:cNvPicPr>
          <p:nvPr/>
        </p:nvPicPr>
        <p:blipFill>
          <a:blip r:embed="rId2" cstate="print"/>
          <a:srcRect/>
          <a:stretch>
            <a:fillRect/>
          </a:stretch>
        </p:blipFill>
        <p:spPr bwMode="auto">
          <a:xfrm>
            <a:off x="5257800" y="3352800"/>
            <a:ext cx="2809875" cy="2743201"/>
          </a:xfrm>
          <a:prstGeom prst="rect">
            <a:avLst/>
          </a:prstGeom>
          <a:noFill/>
        </p:spPr>
      </p:pic>
      <p:pic>
        <p:nvPicPr>
          <p:cNvPr id="25604" name="Picture 4" descr="http://upload.wikimedia.org/wikipedia/commons/b/b5/Quetzalcoatl_1.jpg"/>
          <p:cNvPicPr>
            <a:picLocks noChangeAspect="1" noChangeArrowheads="1"/>
          </p:cNvPicPr>
          <p:nvPr/>
        </p:nvPicPr>
        <p:blipFill>
          <a:blip r:embed="rId3" cstate="print"/>
          <a:srcRect/>
          <a:stretch>
            <a:fillRect/>
          </a:stretch>
        </p:blipFill>
        <p:spPr bwMode="auto">
          <a:xfrm>
            <a:off x="1371600" y="3352800"/>
            <a:ext cx="2080625" cy="3124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Conquering Principles</a:t>
            </a:r>
            <a:endParaRPr lang="en-US" dirty="0"/>
          </a:p>
        </p:txBody>
      </p:sp>
      <p:sp>
        <p:nvSpPr>
          <p:cNvPr id="3" name="Content Placeholder 2"/>
          <p:cNvSpPr>
            <a:spLocks noGrp="1"/>
          </p:cNvSpPr>
          <p:nvPr>
            <p:ph idx="1"/>
          </p:nvPr>
        </p:nvSpPr>
        <p:spPr/>
        <p:txBody>
          <a:bodyPr/>
          <a:lstStyle/>
          <a:p>
            <a:r>
              <a:rPr lang="en-US" dirty="0" smtClean="0"/>
              <a:t>Conquered people who could govern themselves</a:t>
            </a:r>
          </a:p>
          <a:p>
            <a:pPr lvl="1"/>
            <a:r>
              <a:rPr lang="en-US" dirty="0" smtClean="0"/>
              <a:t>Had to pay tribute (tax)</a:t>
            </a:r>
          </a:p>
          <a:p>
            <a:r>
              <a:rPr lang="en-US" dirty="0" smtClean="0"/>
              <a:t>Enemy soldiers were used as sacrifice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Structure</a:t>
            </a:r>
            <a:endParaRPr lang="en-US" dirty="0"/>
          </a:p>
        </p:txBody>
      </p:sp>
      <p:sp>
        <p:nvSpPr>
          <p:cNvPr id="3" name="Content Placeholder 2"/>
          <p:cNvSpPr>
            <a:spLocks noGrp="1"/>
          </p:cNvSpPr>
          <p:nvPr>
            <p:ph idx="1"/>
          </p:nvPr>
        </p:nvSpPr>
        <p:spPr/>
        <p:txBody>
          <a:bodyPr/>
          <a:lstStyle/>
          <a:p>
            <a:endParaRPr lang="en-US"/>
          </a:p>
        </p:txBody>
      </p:sp>
      <p:pic>
        <p:nvPicPr>
          <p:cNvPr id="29698" name="Picture 2" descr="http://aztecprojectempire.files.wordpress.com/2012/11/social-pyramid.png"/>
          <p:cNvPicPr>
            <a:picLocks noChangeAspect="1" noChangeArrowheads="1"/>
          </p:cNvPicPr>
          <p:nvPr/>
        </p:nvPicPr>
        <p:blipFill>
          <a:blip r:embed="rId2" cstate="print"/>
          <a:srcRect/>
          <a:stretch>
            <a:fillRect/>
          </a:stretch>
        </p:blipFill>
        <p:spPr bwMode="auto">
          <a:xfrm>
            <a:off x="1371600" y="1371600"/>
            <a:ext cx="6477000" cy="485588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of the Aztec Empire</a:t>
            </a:r>
            <a:endParaRPr lang="en-US" dirty="0"/>
          </a:p>
        </p:txBody>
      </p:sp>
      <p:sp>
        <p:nvSpPr>
          <p:cNvPr id="3" name="Content Placeholder 2"/>
          <p:cNvSpPr>
            <a:spLocks noGrp="1"/>
          </p:cNvSpPr>
          <p:nvPr>
            <p:ph idx="1"/>
          </p:nvPr>
        </p:nvSpPr>
        <p:spPr/>
        <p:txBody>
          <a:bodyPr/>
          <a:lstStyle/>
          <a:p>
            <a:r>
              <a:rPr lang="en-US" dirty="0" smtClean="0"/>
              <a:t>Destroyed with the arrival of Cortes and the Spanish Conquistadores.</a:t>
            </a:r>
            <a:endParaRPr lang="en-US" dirty="0"/>
          </a:p>
        </p:txBody>
      </p:sp>
      <p:pic>
        <p:nvPicPr>
          <p:cNvPr id="26628" name="Picture 4" descr="http://upload.wikimedia.org/wikipedia/en/f/f6/Storming_of_the_Teocalli_by_Cortez_and_His_Troops.jpeg"/>
          <p:cNvPicPr>
            <a:picLocks noChangeAspect="1" noChangeArrowheads="1"/>
          </p:cNvPicPr>
          <p:nvPr/>
        </p:nvPicPr>
        <p:blipFill>
          <a:blip r:embed="rId2" cstate="print"/>
          <a:srcRect/>
          <a:stretch>
            <a:fillRect/>
          </a:stretch>
        </p:blipFill>
        <p:spPr bwMode="auto">
          <a:xfrm>
            <a:off x="2438400" y="2819399"/>
            <a:ext cx="4419600" cy="375113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Aztec Empire</a:t>
            </a:r>
            <a:endParaRPr lang="en-US" dirty="0"/>
          </a:p>
        </p:txBody>
      </p:sp>
      <p:sp>
        <p:nvSpPr>
          <p:cNvPr id="3" name="Content Placeholder 2"/>
          <p:cNvSpPr>
            <a:spLocks noGrp="1"/>
          </p:cNvSpPr>
          <p:nvPr>
            <p:ph idx="1"/>
          </p:nvPr>
        </p:nvSpPr>
        <p:spPr/>
        <p:txBody>
          <a:bodyPr>
            <a:normAutofit/>
          </a:bodyPr>
          <a:lstStyle/>
          <a:p>
            <a:pPr>
              <a:buNone/>
            </a:pPr>
            <a:r>
              <a:rPr lang="en-US" sz="2000" dirty="0" smtClean="0"/>
              <a:t>The Aztec Empire is part of </a:t>
            </a:r>
            <a:r>
              <a:rPr lang="en-US" sz="2000" dirty="0"/>
              <a:t>M</a:t>
            </a:r>
            <a:r>
              <a:rPr lang="en-US" sz="2000" dirty="0" smtClean="0"/>
              <a:t>exico today.</a:t>
            </a:r>
          </a:p>
          <a:p>
            <a:pPr>
              <a:buNone/>
            </a:pPr>
            <a:r>
              <a:rPr lang="en-US" sz="2000" dirty="0" smtClean="0"/>
              <a:t>According to Aztec legend, the gods told the nomadic people who had entered the valley of Mexico to search for an eagle perched on the top of a cactus.  The eagle would be holding a snake in its beak.  When they saw the sign on a swampy island in Lake </a:t>
            </a:r>
            <a:r>
              <a:rPr lang="en-US" sz="2000" dirty="0" err="1" smtClean="0"/>
              <a:t>Texcoco</a:t>
            </a:r>
            <a:r>
              <a:rPr lang="en-US" sz="2000" dirty="0" smtClean="0"/>
              <a:t> they established the city of Tenochtitlan.</a:t>
            </a:r>
            <a:endParaRPr lang="en-US" sz="2000" dirty="0"/>
          </a:p>
        </p:txBody>
      </p:sp>
      <p:sp>
        <p:nvSpPr>
          <p:cNvPr id="1026" name="AutoShape 2" descr="http://upload.wikimedia.org/wikipedia/commons/f/fc/Flag_of_Mexico.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ttp://upload.wikimedia.org/wikipedia/commons/f/fc/Flag_of_Mexico.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img3.wikia.nocookie.net/__cb20131104082425/marvelcinematicuniverse/images/1/14/Mexico_flag.jpg"/>
          <p:cNvPicPr>
            <a:picLocks noChangeAspect="1" noChangeArrowheads="1"/>
          </p:cNvPicPr>
          <p:nvPr/>
        </p:nvPicPr>
        <p:blipFill>
          <a:blip r:embed="rId2" cstate="print"/>
          <a:srcRect/>
          <a:stretch>
            <a:fillRect/>
          </a:stretch>
        </p:blipFill>
        <p:spPr bwMode="auto">
          <a:xfrm>
            <a:off x="2286000" y="3581400"/>
            <a:ext cx="4931342" cy="2819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upload.wikimedia.org/wikipedia/commons/thumb/2/22/Aztec_Empire_c_1519.png/795px-Aztec_Empire_c_1519.png"/>
          <p:cNvPicPr>
            <a:picLocks noChangeAspect="1" noChangeArrowheads="1"/>
          </p:cNvPicPr>
          <p:nvPr/>
        </p:nvPicPr>
        <p:blipFill>
          <a:blip r:embed="rId2" cstate="print"/>
          <a:srcRect/>
          <a:stretch>
            <a:fillRect/>
          </a:stretch>
        </p:blipFill>
        <p:spPr bwMode="auto">
          <a:xfrm>
            <a:off x="457200" y="381000"/>
            <a:ext cx="7572375" cy="5715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Tenochtitlan</a:t>
            </a:r>
            <a:endParaRPr lang="en-US" dirty="0"/>
          </a:p>
        </p:txBody>
      </p:sp>
      <p:sp>
        <p:nvSpPr>
          <p:cNvPr id="3" name="Content Placeholder 2"/>
          <p:cNvSpPr>
            <a:spLocks noGrp="1"/>
          </p:cNvSpPr>
          <p:nvPr>
            <p:ph idx="1"/>
          </p:nvPr>
        </p:nvSpPr>
        <p:spPr/>
        <p:txBody>
          <a:bodyPr>
            <a:normAutofit/>
          </a:bodyPr>
          <a:lstStyle/>
          <a:p>
            <a:r>
              <a:rPr lang="en-US" sz="2400" dirty="0" smtClean="0"/>
              <a:t>Tenochtitlan was linked to the mainland with causeways.  It had an aqueduct to ensure a fresh water supply and sewers carried waste materials away.</a:t>
            </a:r>
            <a:endParaRPr lang="en-US" sz="2400" dirty="0"/>
          </a:p>
        </p:txBody>
      </p:sp>
      <p:pic>
        <p:nvPicPr>
          <p:cNvPr id="7170" name="Picture 2" descr="http://www.watertown.k12.ma.us/cunniff/americanhistorycentral/Graphic_Images/02_Indians_North_America/11_The_Aztecs/Tenochtitlan_Lake2.jpg"/>
          <p:cNvPicPr>
            <a:picLocks noChangeAspect="1" noChangeArrowheads="1"/>
          </p:cNvPicPr>
          <p:nvPr/>
        </p:nvPicPr>
        <p:blipFill>
          <a:blip r:embed="rId2" cstate="print"/>
          <a:srcRect/>
          <a:stretch>
            <a:fillRect/>
          </a:stretch>
        </p:blipFill>
        <p:spPr bwMode="auto">
          <a:xfrm>
            <a:off x="1485900" y="2809875"/>
            <a:ext cx="6286500" cy="40481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Tenochtitlan</a:t>
            </a:r>
            <a:endParaRPr lang="en-US" dirty="0"/>
          </a:p>
        </p:txBody>
      </p:sp>
      <p:sp>
        <p:nvSpPr>
          <p:cNvPr id="3" name="Content Placeholder 2"/>
          <p:cNvSpPr>
            <a:spLocks noGrp="1"/>
          </p:cNvSpPr>
          <p:nvPr>
            <p:ph idx="1"/>
          </p:nvPr>
        </p:nvSpPr>
        <p:spPr/>
        <p:txBody>
          <a:bodyPr/>
          <a:lstStyle/>
          <a:p>
            <a:r>
              <a:rPr lang="en-US" dirty="0" smtClean="0"/>
              <a:t>Over the years Tenochtitlan grew into a great city with open plazas and market places.</a:t>
            </a:r>
            <a:endParaRPr lang="en-US" dirty="0"/>
          </a:p>
        </p:txBody>
      </p:sp>
      <p:pic>
        <p:nvPicPr>
          <p:cNvPr id="8194" name="Picture 2" descr="http://www.historyfiles.co.uk/images/Americas/Central/Aztecs_Tenochtitlan01_full.jpg"/>
          <p:cNvPicPr>
            <a:picLocks noChangeAspect="1" noChangeArrowheads="1"/>
          </p:cNvPicPr>
          <p:nvPr/>
        </p:nvPicPr>
        <p:blipFill>
          <a:blip r:embed="rId2" cstate="print"/>
          <a:srcRect/>
          <a:stretch>
            <a:fillRect/>
          </a:stretch>
        </p:blipFill>
        <p:spPr bwMode="auto">
          <a:xfrm>
            <a:off x="1981200" y="2819400"/>
            <a:ext cx="5000625" cy="323850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Tenochtitlan</a:t>
            </a:r>
            <a:endParaRPr lang="en-US" dirty="0"/>
          </a:p>
        </p:txBody>
      </p:sp>
      <p:sp>
        <p:nvSpPr>
          <p:cNvPr id="3" name="Content Placeholder 2"/>
          <p:cNvSpPr>
            <a:spLocks noGrp="1"/>
          </p:cNvSpPr>
          <p:nvPr>
            <p:ph idx="1"/>
          </p:nvPr>
        </p:nvSpPr>
        <p:spPr/>
        <p:txBody>
          <a:bodyPr/>
          <a:lstStyle/>
          <a:p>
            <a:r>
              <a:rPr lang="en-US" i="1" dirty="0" smtClean="0"/>
              <a:t>“The city has many squares where markets are held and trading is carried on.  There is one square where there are daily more than 60,000 souls, buying and selling, and where are found all the kinds of merchandise produced in these countries, including food products, jewels of gold and silver, lead, brass, copper, zinc, bones, shells, and feathers.”</a:t>
            </a:r>
            <a:endParaRPr lang="en-US"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and Work</a:t>
            </a:r>
            <a:endParaRPr lang="en-US" dirty="0"/>
          </a:p>
        </p:txBody>
      </p:sp>
      <p:sp>
        <p:nvSpPr>
          <p:cNvPr id="3" name="Content Placeholder 2"/>
          <p:cNvSpPr>
            <a:spLocks noGrp="1"/>
          </p:cNvSpPr>
          <p:nvPr>
            <p:ph idx="1"/>
          </p:nvPr>
        </p:nvSpPr>
        <p:spPr/>
        <p:txBody>
          <a:bodyPr/>
          <a:lstStyle/>
          <a:p>
            <a:r>
              <a:rPr lang="en-US" dirty="0" smtClean="0"/>
              <a:t>Aztecs ate corn and beans, tortillas grilled and dipped in tomatoes.  They also ate pancakes stuffed with tadpoles!</a:t>
            </a:r>
            <a:endParaRPr lang="en-US" dirty="0"/>
          </a:p>
        </p:txBody>
      </p:sp>
      <p:pic>
        <p:nvPicPr>
          <p:cNvPr id="10242" name="Picture 2" descr="http://mexicanfood1.files.wordpress.com/2010/10/cook.jpg"/>
          <p:cNvPicPr>
            <a:picLocks noChangeAspect="1" noChangeArrowheads="1"/>
          </p:cNvPicPr>
          <p:nvPr/>
        </p:nvPicPr>
        <p:blipFill>
          <a:blip r:embed="rId2" cstate="print"/>
          <a:srcRect/>
          <a:stretch>
            <a:fillRect/>
          </a:stretch>
        </p:blipFill>
        <p:spPr bwMode="auto">
          <a:xfrm>
            <a:off x="6705600" y="2667000"/>
            <a:ext cx="2133600" cy="2143125"/>
          </a:xfrm>
          <a:prstGeom prst="rect">
            <a:avLst/>
          </a:prstGeom>
          <a:noFill/>
        </p:spPr>
      </p:pic>
      <p:pic>
        <p:nvPicPr>
          <p:cNvPr id="10244" name="Picture 4" descr="http://msamhist72011-12.wikispaces.micds.org/file/view/aztec-daily-life.7_trade.jpg/261856654/586x306/aztec-daily-life.7_trade.jpg"/>
          <p:cNvPicPr>
            <a:picLocks noChangeAspect="1" noChangeArrowheads="1"/>
          </p:cNvPicPr>
          <p:nvPr/>
        </p:nvPicPr>
        <p:blipFill>
          <a:blip r:embed="rId3" cstate="print"/>
          <a:srcRect/>
          <a:stretch>
            <a:fillRect/>
          </a:stretch>
        </p:blipFill>
        <p:spPr bwMode="auto">
          <a:xfrm>
            <a:off x="685800" y="3352800"/>
            <a:ext cx="5581650" cy="29146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Medicine and Writing</a:t>
            </a:r>
            <a:endParaRPr lang="en-US" dirty="0"/>
          </a:p>
        </p:txBody>
      </p:sp>
      <p:sp>
        <p:nvSpPr>
          <p:cNvPr id="3" name="Content Placeholder 2"/>
          <p:cNvSpPr>
            <a:spLocks noGrp="1"/>
          </p:cNvSpPr>
          <p:nvPr>
            <p:ph idx="1"/>
          </p:nvPr>
        </p:nvSpPr>
        <p:spPr/>
        <p:txBody>
          <a:bodyPr/>
          <a:lstStyle/>
          <a:p>
            <a:r>
              <a:rPr lang="en-US" dirty="0" smtClean="0"/>
              <a:t>The Aztec used a lot of herb and prayer in their medicine.  </a:t>
            </a:r>
          </a:p>
          <a:p>
            <a:r>
              <a:rPr lang="en-US" dirty="0" smtClean="0"/>
              <a:t>The Aztec also developed a writing system with pictographs that gave an image of the story.</a:t>
            </a:r>
          </a:p>
          <a:p>
            <a:pPr lvl="1"/>
            <a:r>
              <a:rPr lang="en-US" dirty="0" smtClean="0"/>
              <a:t>Called </a:t>
            </a:r>
            <a:r>
              <a:rPr lang="en-US" dirty="0" err="1" smtClean="0"/>
              <a:t>N’ahuatl</a:t>
            </a:r>
            <a:endParaRPr lang="en-US" dirty="0" smtClean="0"/>
          </a:p>
          <a:p>
            <a:endParaRPr lang="en-US" dirty="0"/>
          </a:p>
        </p:txBody>
      </p:sp>
      <p:pic>
        <p:nvPicPr>
          <p:cNvPr id="9218" name="Picture 2" descr="http://exhibits.hsl.virginia.edu/hist-images/herbs/tlazolteotl.jpg"/>
          <p:cNvPicPr>
            <a:picLocks noChangeAspect="1" noChangeArrowheads="1"/>
          </p:cNvPicPr>
          <p:nvPr/>
        </p:nvPicPr>
        <p:blipFill>
          <a:blip r:embed="rId2" cstate="print"/>
          <a:srcRect/>
          <a:stretch>
            <a:fillRect/>
          </a:stretch>
        </p:blipFill>
        <p:spPr bwMode="auto">
          <a:xfrm>
            <a:off x="2133600" y="4876800"/>
            <a:ext cx="1847850" cy="1905000"/>
          </a:xfrm>
          <a:prstGeom prst="rect">
            <a:avLst/>
          </a:prstGeom>
          <a:noFill/>
        </p:spPr>
      </p:pic>
      <p:pic>
        <p:nvPicPr>
          <p:cNvPr id="9220" name="Picture 4" descr="http://schoolworkhelper.net/wp-content/uploads/2011/05/aztec-writing-language.jpg"/>
          <p:cNvPicPr>
            <a:picLocks noChangeAspect="1" noChangeArrowheads="1"/>
          </p:cNvPicPr>
          <p:nvPr/>
        </p:nvPicPr>
        <p:blipFill>
          <a:blip r:embed="rId3" cstate="print"/>
          <a:srcRect/>
          <a:stretch>
            <a:fillRect/>
          </a:stretch>
        </p:blipFill>
        <p:spPr bwMode="auto">
          <a:xfrm>
            <a:off x="4800600" y="3733800"/>
            <a:ext cx="3733800" cy="296809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Aztec Calendar</a:t>
            </a:r>
            <a:endParaRPr lang="en-US" dirty="0"/>
          </a:p>
        </p:txBody>
      </p:sp>
      <p:sp>
        <p:nvSpPr>
          <p:cNvPr id="3" name="Content Placeholder 2"/>
          <p:cNvSpPr>
            <a:spLocks noGrp="1"/>
          </p:cNvSpPr>
          <p:nvPr>
            <p:ph idx="1"/>
          </p:nvPr>
        </p:nvSpPr>
        <p:spPr>
          <a:xfrm>
            <a:off x="457200" y="1600200"/>
            <a:ext cx="3733800" cy="4525963"/>
          </a:xfrm>
        </p:spPr>
        <p:txBody>
          <a:bodyPr>
            <a:normAutofit fontScale="85000" lnSpcReduction="20000"/>
          </a:bodyPr>
          <a:lstStyle/>
          <a:p>
            <a:r>
              <a:rPr lang="en-US" dirty="0" smtClean="0"/>
              <a:t>Their calendar was very sophisticated for their time.  It consisted of 360 days a year, over 18 months, excluding five days for sacrifice.  It is approximated that this calendar was used 100 years before the Gregorian calendar, which is the calendar we use today.</a:t>
            </a:r>
            <a:endParaRPr lang="en-US" dirty="0"/>
          </a:p>
        </p:txBody>
      </p:sp>
      <p:pic>
        <p:nvPicPr>
          <p:cNvPr id="21506" name="Picture 2" descr="http://images.travelpod.com/tw_slides/ta01/013/e44/aztec-calendar-mexico-city.jpg"/>
          <p:cNvPicPr>
            <a:picLocks noChangeAspect="1" noChangeArrowheads="1"/>
          </p:cNvPicPr>
          <p:nvPr/>
        </p:nvPicPr>
        <p:blipFill>
          <a:blip r:embed="rId2" cstate="print"/>
          <a:srcRect/>
          <a:stretch>
            <a:fillRect/>
          </a:stretch>
        </p:blipFill>
        <p:spPr bwMode="auto">
          <a:xfrm>
            <a:off x="4114800" y="1600200"/>
            <a:ext cx="4953000" cy="3719254"/>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535</Words>
  <Application>Microsoft Office PowerPoint</Application>
  <PresentationFormat>On-screen Show (4:3)</PresentationFormat>
  <Paragraphs>36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What was the Aztec Empire like?</vt:lpstr>
      <vt:lpstr>The Aztec Empire</vt:lpstr>
      <vt:lpstr>Slide 3</vt:lpstr>
      <vt:lpstr>Tenochtitlan</vt:lpstr>
      <vt:lpstr>Tenochtitlan</vt:lpstr>
      <vt:lpstr>Tenochtitlan</vt:lpstr>
      <vt:lpstr>Food and Work</vt:lpstr>
      <vt:lpstr>Medicine and Writing</vt:lpstr>
      <vt:lpstr>The Aztec Calendar</vt:lpstr>
      <vt:lpstr>Montezuma</vt:lpstr>
      <vt:lpstr>Human Sacrifices</vt:lpstr>
      <vt:lpstr>Religion</vt:lpstr>
      <vt:lpstr>Huitzilopochtli</vt:lpstr>
      <vt:lpstr>Quetzalcoatl</vt:lpstr>
      <vt:lpstr>Conquering Principles</vt:lpstr>
      <vt:lpstr>Class Structure</vt:lpstr>
      <vt:lpstr>Fall of the Aztec Empire</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was the Aztec Empire like?</dc:title>
  <dc:creator>Annaka</dc:creator>
  <cp:lastModifiedBy>Annaka</cp:lastModifiedBy>
  <cp:revision>5</cp:revision>
  <dcterms:created xsi:type="dcterms:W3CDTF">2014-07-21T20:00:21Z</dcterms:created>
  <dcterms:modified xsi:type="dcterms:W3CDTF">2014-07-21T21:17:49Z</dcterms:modified>
</cp:coreProperties>
</file>