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64" r:id="rId3"/>
    <p:sldId id="265" r:id="rId4"/>
    <p:sldId id="266" r:id="rId5"/>
    <p:sldId id="257" r:id="rId6"/>
    <p:sldId id="267" r:id="rId7"/>
    <p:sldId id="268" r:id="rId8"/>
    <p:sldId id="263" r:id="rId9"/>
    <p:sldId id="269" r:id="rId10"/>
    <p:sldId id="262" r:id="rId11"/>
    <p:sldId id="271" r:id="rId12"/>
    <p:sldId id="261" r:id="rId13"/>
    <p:sldId id="270" r:id="rId14"/>
    <p:sldId id="272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9E7D-417D-4D4F-9488-DAEB8FBB755E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Reconstruction and Westward Expansion</a:t>
            </a: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End of Reconstruction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sz="2400" dirty="0" smtClean="0"/>
              <a:t>The </a:t>
            </a:r>
            <a:r>
              <a:rPr lang="en-US" sz="2400" i="1" dirty="0" smtClean="0"/>
              <a:t>Civil Rights Cases</a:t>
            </a:r>
            <a:r>
              <a:rPr lang="en-US" sz="2400" dirty="0" smtClean="0"/>
              <a:t> &amp; </a:t>
            </a:r>
            <a:r>
              <a:rPr lang="en-US" sz="2400" i="1" dirty="0" err="1" smtClean="0"/>
              <a:t>Plessy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. Ferguson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i="1" u="sng" dirty="0" smtClean="0">
                <a:solidFill>
                  <a:srgbClr val="FFB91D"/>
                </a:solidFill>
              </a:rPr>
              <a:t>Civil Rights Cases</a:t>
            </a:r>
            <a:r>
              <a:rPr lang="en-US" i="1" dirty="0" smtClean="0"/>
              <a:t> of 1883</a:t>
            </a:r>
            <a:endParaRPr lang="en-US" sz="18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Southern business owners were </a:t>
            </a:r>
            <a:r>
              <a:rPr lang="en-US" sz="2100" u="sng" dirty="0" smtClean="0">
                <a:solidFill>
                  <a:srgbClr val="FFB91D"/>
                </a:solidFill>
              </a:rPr>
              <a:t>refusing</a:t>
            </a:r>
            <a:r>
              <a:rPr lang="en-US" sz="2100" dirty="0" smtClean="0"/>
              <a:t> public services to </a:t>
            </a:r>
            <a:r>
              <a:rPr lang="en-US" sz="2100" u="sng" dirty="0" smtClean="0">
                <a:solidFill>
                  <a:srgbClr val="FFB91D"/>
                </a:solidFill>
              </a:rPr>
              <a:t>blacks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US Supreme Court struck down the Civil Rights Act of 1875, saying that the 14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Amendment applied </a:t>
            </a:r>
            <a:r>
              <a:rPr lang="en-US" sz="2100" u="sng" dirty="0" smtClean="0">
                <a:solidFill>
                  <a:srgbClr val="FFB91D"/>
                </a:solidFill>
              </a:rPr>
              <a:t>only to the states</a:t>
            </a:r>
            <a:r>
              <a:rPr lang="en-US" sz="2100" dirty="0" smtClean="0"/>
              <a:t>; Private citizens </a:t>
            </a:r>
            <a:r>
              <a:rPr lang="en-US" sz="2100" u="sng" dirty="0" smtClean="0">
                <a:solidFill>
                  <a:srgbClr val="FFB91D"/>
                </a:solidFill>
              </a:rPr>
              <a:t>could now legally discriminate based on race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703" y="4841290"/>
            <a:ext cx="2286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9750" y="4412780"/>
            <a:ext cx="2208410" cy="205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 </a:t>
            </a:r>
            <a:r>
              <a:rPr lang="en-US" dirty="0" err="1" smtClean="0"/>
              <a:t>Plessy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597" y="2057630"/>
            <a:ext cx="3204877" cy="423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3790" y="1816100"/>
            <a:ext cx="9657790" cy="4851400"/>
          </a:xfrm>
        </p:spPr>
        <p:txBody>
          <a:bodyPr/>
          <a:lstStyle/>
          <a:p>
            <a:pPr lvl="2"/>
            <a:r>
              <a:rPr lang="en-US" sz="2350" i="1" dirty="0" err="1" smtClean="0"/>
              <a:t>Plessy</a:t>
            </a:r>
            <a:r>
              <a:rPr lang="en-US" sz="2350" i="1" dirty="0" smtClean="0"/>
              <a:t> </a:t>
            </a:r>
            <a:r>
              <a:rPr lang="en-US" sz="2350" i="1" dirty="0" err="1" smtClean="0"/>
              <a:t>v</a:t>
            </a:r>
            <a:r>
              <a:rPr lang="en-US" sz="2350" i="1" dirty="0" smtClean="0"/>
              <a:t>. Ferguson</a:t>
            </a:r>
            <a:endParaRPr lang="en-US" sz="2350" dirty="0" smtClean="0"/>
          </a:p>
          <a:p>
            <a:pPr lvl="3"/>
            <a:r>
              <a:rPr lang="en-US" sz="2350" u="sng" dirty="0" smtClean="0">
                <a:solidFill>
                  <a:srgbClr val="FFB91D"/>
                </a:solidFill>
              </a:rPr>
              <a:t>Homer </a:t>
            </a:r>
            <a:r>
              <a:rPr lang="en-US" sz="2350" u="sng" dirty="0" err="1" smtClean="0">
                <a:solidFill>
                  <a:srgbClr val="FFB91D"/>
                </a:solidFill>
              </a:rPr>
              <a:t>Plessy</a:t>
            </a:r>
            <a:r>
              <a:rPr lang="en-US" sz="2350" u="sng" dirty="0" smtClean="0">
                <a:solidFill>
                  <a:srgbClr val="FFB91D"/>
                </a:solidFill>
              </a:rPr>
              <a:t> </a:t>
            </a:r>
            <a:r>
              <a:rPr lang="en-US" sz="2350" dirty="0" smtClean="0"/>
              <a:t>was </a:t>
            </a:r>
            <a:r>
              <a:rPr lang="en-US" sz="2350" u="sng" dirty="0" smtClean="0">
                <a:solidFill>
                  <a:srgbClr val="FFB91D"/>
                </a:solidFill>
              </a:rPr>
              <a:t>1/8</a:t>
            </a:r>
            <a:r>
              <a:rPr lang="en-US" sz="2350" u="sng" baseline="30000" dirty="0" smtClean="0">
                <a:solidFill>
                  <a:srgbClr val="FFB91D"/>
                </a:solidFill>
              </a:rPr>
              <a:t>th</a:t>
            </a:r>
            <a:r>
              <a:rPr lang="en-US" sz="2350" dirty="0" smtClean="0">
                <a:solidFill>
                  <a:srgbClr val="FFB91D"/>
                </a:solidFill>
              </a:rPr>
              <a:t> </a:t>
            </a:r>
            <a:r>
              <a:rPr lang="en-US" sz="2350" dirty="0" smtClean="0"/>
              <a:t>black and tried to sit in the white section of a train car; was </a:t>
            </a:r>
            <a:r>
              <a:rPr lang="en-US" sz="2350" u="sng" dirty="0" smtClean="0">
                <a:solidFill>
                  <a:srgbClr val="FFB91D"/>
                </a:solidFill>
              </a:rPr>
              <a:t>arrested</a:t>
            </a:r>
          </a:p>
          <a:p>
            <a:pPr lvl="3"/>
            <a:r>
              <a:rPr lang="en-US" sz="2250" dirty="0" smtClean="0"/>
              <a:t>US Supreme Court ruled that facilities could be separate as long as they were equal, thus establishing the “</a:t>
            </a:r>
            <a:r>
              <a:rPr lang="en-US" sz="2250" u="sng" dirty="0" smtClean="0">
                <a:solidFill>
                  <a:srgbClr val="FFB91D"/>
                </a:solidFill>
              </a:rPr>
              <a:t>Separate but Equal</a:t>
            </a:r>
            <a:r>
              <a:rPr lang="en-US" sz="2250" dirty="0" smtClean="0"/>
              <a:t>” clause which allowed for </a:t>
            </a:r>
            <a:r>
              <a:rPr lang="en-US" sz="2250" u="sng" dirty="0" smtClean="0">
                <a:solidFill>
                  <a:srgbClr val="FFB91D"/>
                </a:solidFill>
              </a:rPr>
              <a:t>legal segregation in the South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but Equal?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476" y="2171680"/>
            <a:ext cx="5923120" cy="37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659" y="310304"/>
            <a:ext cx="6738126" cy="59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r>
              <a:rPr lang="en-US" sz="1800" dirty="0" smtClean="0"/>
              <a:t>Result: Even though Reconstruction was meant to bring the United States back together as </a:t>
            </a:r>
            <a:r>
              <a:rPr lang="en-US" sz="1800" u="sng" dirty="0" smtClean="0">
                <a:solidFill>
                  <a:srgbClr val="FFB91D"/>
                </a:solidFill>
              </a:rPr>
              <a:t>one entity</a:t>
            </a:r>
            <a:r>
              <a:rPr lang="en-US" sz="1800" dirty="0" smtClean="0"/>
              <a:t>, the culture of the South and decisions made by the Supreme Court allowed for </a:t>
            </a:r>
            <a:r>
              <a:rPr lang="en-US" sz="1800" u="sng" dirty="0" smtClean="0">
                <a:solidFill>
                  <a:srgbClr val="FFB91D"/>
                </a:solidFill>
              </a:rPr>
              <a:t>legal discrimination</a:t>
            </a:r>
            <a:r>
              <a:rPr lang="en-US" sz="1800" dirty="0" smtClean="0"/>
              <a:t> that would deny many Blacks rights that would eventually be fought for during the </a:t>
            </a:r>
            <a:r>
              <a:rPr lang="en-US" sz="1800" u="sng" dirty="0" smtClean="0">
                <a:solidFill>
                  <a:srgbClr val="FFB91D"/>
                </a:solidFill>
              </a:rPr>
              <a:t>Civil Rights Movement</a:t>
            </a:r>
            <a:r>
              <a:rPr lang="en-US" sz="1800" dirty="0" smtClean="0"/>
              <a:t> of the 1960s and 1950s.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51" y="3231355"/>
            <a:ext cx="5990718" cy="3361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End of Reconstruction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/>
              <a:t>How did Reconstruction affect the people?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Many African Americans and poor white farmers became </a:t>
            </a:r>
            <a:r>
              <a:rPr lang="en-US" u="sng" dirty="0" smtClean="0">
                <a:solidFill>
                  <a:schemeClr val="accent1"/>
                </a:solidFill>
              </a:rPr>
              <a:t>sharecroppers</a:t>
            </a:r>
            <a:endParaRPr lang="en-US" sz="1800" u="sng" dirty="0" smtClean="0">
              <a:solidFill>
                <a:schemeClr val="accent1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Sharecropping: system where landowners </a:t>
            </a:r>
            <a:r>
              <a:rPr lang="en-US" sz="2300" u="sng" dirty="0" smtClean="0">
                <a:solidFill>
                  <a:srgbClr val="FFB91D"/>
                </a:solidFill>
              </a:rPr>
              <a:t>divided their land</a:t>
            </a:r>
            <a:r>
              <a:rPr lang="en-US" sz="2300" dirty="0" smtClean="0"/>
              <a:t> and assigned households a </a:t>
            </a:r>
            <a:r>
              <a:rPr lang="en-US" sz="2300" u="sng" dirty="0" smtClean="0">
                <a:solidFill>
                  <a:srgbClr val="FFB91D"/>
                </a:solidFill>
              </a:rPr>
              <a:t>few acres</a:t>
            </a:r>
            <a:r>
              <a:rPr lang="en-US" sz="2300" dirty="0" smtClean="0"/>
              <a:t> to work the land and keep a small share of the crops grown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Blacks win </a:t>
            </a:r>
            <a:r>
              <a:rPr lang="en-US" sz="2300" u="sng" dirty="0" smtClean="0">
                <a:solidFill>
                  <a:srgbClr val="FFB91D"/>
                </a:solidFill>
              </a:rPr>
              <a:t>federal</a:t>
            </a:r>
            <a:r>
              <a:rPr lang="en-US" sz="2300" dirty="0" smtClean="0"/>
              <a:t> and </a:t>
            </a:r>
            <a:r>
              <a:rPr lang="en-US" sz="2300" u="sng" dirty="0" smtClean="0">
                <a:solidFill>
                  <a:srgbClr val="FFB91D"/>
                </a:solidFill>
              </a:rPr>
              <a:t>state political office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Public schools and universities </a:t>
            </a:r>
            <a:r>
              <a:rPr lang="en-US" sz="2300" u="sng" dirty="0" smtClean="0">
                <a:solidFill>
                  <a:srgbClr val="FFB91D"/>
                </a:solidFill>
              </a:rPr>
              <a:t>grow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050" dirty="0" smtClean="0"/>
              <a:t>Reconstruction </a:t>
            </a:r>
            <a:r>
              <a:rPr lang="en-US" sz="2050" u="sng" dirty="0" smtClean="0">
                <a:solidFill>
                  <a:srgbClr val="FFB91D"/>
                </a:solidFill>
              </a:rPr>
              <a:t>ended</a:t>
            </a:r>
            <a:r>
              <a:rPr lang="en-US" sz="2050" dirty="0" smtClean="0"/>
              <a:t> with breakdown in Republican Party unity and a five year </a:t>
            </a:r>
            <a:r>
              <a:rPr lang="en-US" sz="2050" u="sng" dirty="0" smtClean="0">
                <a:solidFill>
                  <a:srgbClr val="FFB91D"/>
                </a:solidFill>
              </a:rPr>
              <a:t>economic depression</a:t>
            </a:r>
            <a:r>
              <a:rPr lang="en-US" sz="2050" dirty="0" smtClean="0"/>
              <a:t> that began in 1873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23" y="1851745"/>
            <a:ext cx="4582945" cy="4509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4" y="1793575"/>
            <a:ext cx="7223942" cy="4595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2"/>
            </a:pPr>
            <a:r>
              <a:rPr lang="en-US" sz="2400" dirty="0" smtClean="0"/>
              <a:t>Compromise of 1877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Samuel Tilden defeats </a:t>
            </a:r>
            <a:r>
              <a:rPr lang="en-US" u="sng" dirty="0" smtClean="0">
                <a:solidFill>
                  <a:srgbClr val="FFB91D"/>
                </a:solidFill>
              </a:rPr>
              <a:t>Rutherford B. Hayes</a:t>
            </a:r>
            <a:r>
              <a:rPr lang="en-US" dirty="0" smtClean="0"/>
              <a:t> in the election of 1876’s popular vote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Three disputed states lead to </a:t>
            </a:r>
            <a:r>
              <a:rPr lang="en-US" u="sng" dirty="0" smtClean="0">
                <a:solidFill>
                  <a:srgbClr val="FFB91D"/>
                </a:solidFill>
              </a:rPr>
              <a:t>charges of fraud</a:t>
            </a:r>
            <a:endParaRPr lang="en-US" sz="1800" u="sng" dirty="0" smtClean="0">
              <a:solidFill>
                <a:srgbClr val="FFB91D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1950" dirty="0" smtClean="0"/>
              <a:t>Southerners agree to accept Hayes if he agrees to </a:t>
            </a:r>
            <a:r>
              <a:rPr lang="en-US" sz="1950" u="sng" dirty="0" smtClean="0">
                <a:solidFill>
                  <a:srgbClr val="FFB91D"/>
                </a:solidFill>
              </a:rPr>
              <a:t>pull all federal troops </a:t>
            </a:r>
            <a:r>
              <a:rPr lang="en-US" sz="1950" dirty="0" smtClean="0"/>
              <a:t>from the </a:t>
            </a:r>
            <a:r>
              <a:rPr lang="en-US" sz="1950" u="sng" dirty="0" smtClean="0">
                <a:solidFill>
                  <a:srgbClr val="FFB91D"/>
                </a:solidFill>
              </a:rPr>
              <a:t>South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Hayes becomes the </a:t>
            </a:r>
            <a:r>
              <a:rPr lang="en-US" u="sng" dirty="0" smtClean="0">
                <a:solidFill>
                  <a:srgbClr val="FFB91D"/>
                </a:solidFill>
              </a:rPr>
              <a:t>19</a:t>
            </a:r>
            <a:r>
              <a:rPr lang="en-US" u="sng" baseline="30000" dirty="0" smtClean="0">
                <a:solidFill>
                  <a:srgbClr val="FFB91D"/>
                </a:solidFill>
              </a:rPr>
              <a:t>th</a:t>
            </a:r>
            <a:r>
              <a:rPr lang="en-US" u="sng" dirty="0" smtClean="0">
                <a:solidFill>
                  <a:srgbClr val="FFB91D"/>
                </a:solidFill>
              </a:rPr>
              <a:t> president </a:t>
            </a:r>
            <a:r>
              <a:rPr lang="en-US" dirty="0" smtClean="0"/>
              <a:t>of the United States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B. Hayes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50" y="1896690"/>
            <a:ext cx="7443539" cy="4201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1877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85" y="1921891"/>
            <a:ext cx="7161766" cy="49361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3"/>
            </a:pPr>
            <a:r>
              <a:rPr lang="en-US" sz="2100" dirty="0" smtClean="0"/>
              <a:t>Without Federal troops in the South, Blacks were kept from voting by: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u="sng" dirty="0" smtClean="0">
                <a:solidFill>
                  <a:srgbClr val="FFB91D"/>
                </a:solidFill>
              </a:rPr>
              <a:t>Intimidation</a:t>
            </a:r>
            <a:endParaRPr lang="en-US" sz="1800" u="sng" dirty="0" smtClean="0">
              <a:solidFill>
                <a:srgbClr val="FFB91D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u="sng" dirty="0" smtClean="0">
                <a:solidFill>
                  <a:srgbClr val="FFB91D"/>
                </a:solidFill>
              </a:rPr>
              <a:t>Poll Taxes</a:t>
            </a:r>
            <a:r>
              <a:rPr lang="en-US" dirty="0" smtClean="0"/>
              <a:t> which poor blacks couldn’t afford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u="sng" dirty="0" smtClean="0">
                <a:solidFill>
                  <a:srgbClr val="FFB91D"/>
                </a:solidFill>
              </a:rPr>
              <a:t>Literacy Tests</a:t>
            </a:r>
            <a:endParaRPr lang="en-US" sz="1800" u="sng" dirty="0" smtClean="0">
              <a:solidFill>
                <a:srgbClr val="FFB91D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Had to </a:t>
            </a:r>
            <a:r>
              <a:rPr lang="en-US" sz="2100" u="sng" dirty="0" smtClean="0">
                <a:solidFill>
                  <a:srgbClr val="FFB91D"/>
                </a:solidFill>
              </a:rPr>
              <a:t>read</a:t>
            </a:r>
            <a:r>
              <a:rPr lang="en-US" sz="2100" dirty="0" smtClean="0"/>
              <a:t> and </a:t>
            </a:r>
            <a:r>
              <a:rPr lang="en-US" sz="2100" u="sng" dirty="0" smtClean="0">
                <a:solidFill>
                  <a:srgbClr val="FFB91D"/>
                </a:solidFill>
              </a:rPr>
              <a:t>write</a:t>
            </a:r>
            <a:r>
              <a:rPr lang="en-US" sz="2100" dirty="0" smtClean="0"/>
              <a:t> to pass; Southern states once had laws </a:t>
            </a:r>
            <a:r>
              <a:rPr lang="en-US" sz="2100" u="sng" dirty="0" smtClean="0">
                <a:solidFill>
                  <a:srgbClr val="FFB91D"/>
                </a:solidFill>
              </a:rPr>
              <a:t>against teaching slaves</a:t>
            </a:r>
            <a:r>
              <a:rPr lang="en-US" sz="2100" dirty="0" smtClean="0"/>
              <a:t> how to read or write, therefore, most blacks couldn’t read or write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Tests were </a:t>
            </a:r>
            <a:r>
              <a:rPr lang="en-US" sz="2100" u="sng" dirty="0" smtClean="0">
                <a:solidFill>
                  <a:srgbClr val="FFB91D"/>
                </a:solidFill>
              </a:rPr>
              <a:t>more difficult</a:t>
            </a:r>
            <a:r>
              <a:rPr lang="en-US" sz="2100" dirty="0" smtClean="0"/>
              <a:t> for blacks</a:t>
            </a:r>
          </a:p>
          <a:p>
            <a:pPr marL="1200150" lvl="2" indent="-514350">
              <a:buFont typeface="+mj-lt"/>
              <a:buAutoNum type="romanLcPeriod" startAt="4"/>
            </a:pPr>
            <a:r>
              <a:rPr lang="en-US" u="sng" dirty="0" smtClean="0">
                <a:solidFill>
                  <a:srgbClr val="FFB91D"/>
                </a:solidFill>
              </a:rPr>
              <a:t>Grandfather Clause</a:t>
            </a:r>
            <a:r>
              <a:rPr lang="en-US" dirty="0" smtClean="0"/>
              <a:t> allowed poor, uneducated whites to vote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9" y="426940"/>
            <a:ext cx="7483877" cy="572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66</TotalTime>
  <Words>410</Words>
  <Application>Microsoft Macintosh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Focus</vt:lpstr>
      <vt:lpstr>Reconstruction and Westward Expansion</vt:lpstr>
      <vt:lpstr>End of Reconstruction </vt:lpstr>
      <vt:lpstr>Sharecropping </vt:lpstr>
      <vt:lpstr>Sharecropping</vt:lpstr>
      <vt:lpstr>End of Reconstruction </vt:lpstr>
      <vt:lpstr>Rutherford B. Hayes</vt:lpstr>
      <vt:lpstr>Compromise of 1877</vt:lpstr>
      <vt:lpstr>End of Reconstruction </vt:lpstr>
      <vt:lpstr>PowerPoint Presentation</vt:lpstr>
      <vt:lpstr>End of Reconstruction </vt:lpstr>
      <vt:lpstr>Homer Plessy</vt:lpstr>
      <vt:lpstr>End of Reconstruction </vt:lpstr>
      <vt:lpstr>Separate but Equal?</vt:lpstr>
      <vt:lpstr>PowerPoint Presentation</vt:lpstr>
      <vt:lpstr>End of Reconstruction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and Westward Expansion</dc:title>
  <dc:creator>Karl Sagan</dc:creator>
  <cp:lastModifiedBy>Annaka</cp:lastModifiedBy>
  <cp:revision>4</cp:revision>
  <dcterms:created xsi:type="dcterms:W3CDTF">2013-07-05T21:32:16Z</dcterms:created>
  <dcterms:modified xsi:type="dcterms:W3CDTF">2015-01-06T18:15:15Z</dcterms:modified>
</cp:coreProperties>
</file>