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03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3912060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4724400" y="0"/>
            <a:ext cx="3012140" cy="5140547"/>
          </a:xfrm>
          <a:custGeom>
            <a:avLst/>
            <a:gdLst/>
            <a:ahLst/>
            <a:cxnLst/>
            <a:rect l="0" t="0" r="0" b="0"/>
            <a:pathLst>
              <a:path w="3012141" h="6854064" extrusionOk="0">
                <a:moveTo>
                  <a:pt x="2623817" y="0"/>
                </a:moveTo>
                <a:lnTo>
                  <a:pt x="2791741" y="608783"/>
                </a:lnTo>
                <a:lnTo>
                  <a:pt x="1826176" y="1301537"/>
                </a:lnTo>
                <a:lnTo>
                  <a:pt x="2130539" y="2466623"/>
                </a:lnTo>
                <a:lnTo>
                  <a:pt x="1175470" y="3190866"/>
                </a:lnTo>
                <a:lnTo>
                  <a:pt x="1469337" y="4355952"/>
                </a:lnTo>
                <a:lnTo>
                  <a:pt x="493277" y="5080194"/>
                </a:lnTo>
                <a:lnTo>
                  <a:pt x="808135" y="6255776"/>
                </a:lnTo>
                <a:lnTo>
                  <a:pt x="0" y="6854064"/>
                </a:lnTo>
                <a:lnTo>
                  <a:pt x="388325" y="6854064"/>
                </a:lnTo>
                <a:lnTo>
                  <a:pt x="1007545" y="6308258"/>
                </a:lnTo>
                <a:lnTo>
                  <a:pt x="713678" y="5122179"/>
                </a:lnTo>
                <a:lnTo>
                  <a:pt x="1679242" y="4408433"/>
                </a:lnTo>
                <a:lnTo>
                  <a:pt x="1364384" y="3232851"/>
                </a:lnTo>
                <a:lnTo>
                  <a:pt x="2361435" y="2498112"/>
                </a:lnTo>
                <a:lnTo>
                  <a:pt x="2015091" y="1343522"/>
                </a:lnTo>
                <a:lnTo>
                  <a:pt x="3012141" y="608783"/>
                </a:lnTo>
                <a:lnTo>
                  <a:pt x="2833722" y="0"/>
                </a:lnTo>
              </a:path>
            </a:pathLst>
          </a:custGeom>
          <a:solidFill>
            <a:schemeClr val="dk1"/>
          </a:solidFill>
          <a:ln>
            <a:noFill/>
          </a:ln>
        </p:spPr>
        <p:txBody>
          <a:bodyPr lIns="91425" tIns="45700" rIns="91425" bIns="45700" anchor="ctr" anchorCtr="0">
            <a:noAutofit/>
          </a:bodyPr>
          <a:lstStyle/>
          <a:p>
            <a:pPr>
              <a:spcBef>
                <a:spcPts val="0"/>
              </a:spcBef>
              <a:buNone/>
            </a:pPr>
            <a:endParaRPr/>
          </a:p>
        </p:txBody>
      </p:sp>
      <p:grpSp>
        <p:nvGrpSpPr>
          <p:cNvPr id="11" name="Shape 11"/>
          <p:cNvGrpSpPr/>
          <p:nvPr/>
        </p:nvGrpSpPr>
        <p:grpSpPr>
          <a:xfrm>
            <a:off x="4571999" y="0"/>
            <a:ext cx="4546600" cy="5143499"/>
            <a:chOff x="1447" y="0"/>
            <a:chExt cx="2863" cy="4319"/>
          </a:xfrm>
        </p:grpSpPr>
        <p:sp>
          <p:nvSpPr>
            <p:cNvPr id="12" name="Shape 12"/>
            <p:cNvSpPr/>
            <p:nvPr/>
          </p:nvSpPr>
          <p:spPr>
            <a:xfrm>
              <a:off x="1447" y="0"/>
              <a:ext cx="1885" cy="4319"/>
            </a:xfrm>
            <a:custGeom>
              <a:avLst/>
              <a:gdLst/>
              <a:ahLst/>
              <a:cxnLst/>
              <a:rect l="0" t="0" r="0" b="0"/>
              <a:pathLst>
                <a:path w="1886" h="4320" extrusionOk="0">
                  <a:moveTo>
                    <a:pt x="1719" y="0"/>
                  </a:moveTo>
                  <a:lnTo>
                    <a:pt x="1813" y="357"/>
                  </a:lnTo>
                  <a:lnTo>
                    <a:pt x="1194" y="805"/>
                  </a:lnTo>
                  <a:lnTo>
                    <a:pt x="1393" y="1544"/>
                  </a:lnTo>
                  <a:lnTo>
                    <a:pt x="777" y="1991"/>
                  </a:lnTo>
                  <a:lnTo>
                    <a:pt x="972" y="2734"/>
                  </a:lnTo>
                  <a:lnTo>
                    <a:pt x="355" y="3178"/>
                  </a:lnTo>
                  <a:lnTo>
                    <a:pt x="554" y="3921"/>
                  </a:lnTo>
                  <a:lnTo>
                    <a:pt x="0" y="4320"/>
                  </a:lnTo>
                  <a:lnTo>
                    <a:pt x="109" y="4320"/>
                  </a:lnTo>
                  <a:lnTo>
                    <a:pt x="623" y="3948"/>
                  </a:lnTo>
                  <a:lnTo>
                    <a:pt x="430" y="3205"/>
                  </a:lnTo>
                  <a:lnTo>
                    <a:pt x="1045" y="2761"/>
                  </a:lnTo>
                  <a:lnTo>
                    <a:pt x="850" y="2018"/>
                  </a:lnTo>
                  <a:lnTo>
                    <a:pt x="1468" y="1572"/>
                  </a:lnTo>
                  <a:lnTo>
                    <a:pt x="1271" y="830"/>
                  </a:lnTo>
                  <a:lnTo>
                    <a:pt x="1886" y="386"/>
                  </a:lnTo>
                  <a:lnTo>
                    <a:pt x="1788" y="0"/>
                  </a:lnTo>
                  <a:lnTo>
                    <a:pt x="1719" y="0"/>
                  </a:lnTo>
                  <a:close/>
                </a:path>
              </a:pathLst>
            </a:custGeom>
            <a:solidFill>
              <a:srgbClr val="A64129"/>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1559" y="0"/>
              <a:ext cx="1978" cy="4319"/>
            </a:xfrm>
            <a:custGeom>
              <a:avLst/>
              <a:gdLst/>
              <a:ahLst/>
              <a:cxnLst/>
              <a:rect l="0" t="0" r="0" b="0"/>
              <a:pathLst>
                <a:path w="1979" h="4320" extrusionOk="0">
                  <a:moveTo>
                    <a:pt x="1673" y="0"/>
                  </a:moveTo>
                  <a:lnTo>
                    <a:pt x="1777" y="382"/>
                  </a:lnTo>
                  <a:lnTo>
                    <a:pt x="1160" y="830"/>
                  </a:lnTo>
                  <a:lnTo>
                    <a:pt x="1357" y="1570"/>
                  </a:lnTo>
                  <a:lnTo>
                    <a:pt x="743" y="2016"/>
                  </a:lnTo>
                  <a:lnTo>
                    <a:pt x="936" y="2759"/>
                  </a:lnTo>
                  <a:lnTo>
                    <a:pt x="319" y="3204"/>
                  </a:lnTo>
                  <a:lnTo>
                    <a:pt x="517" y="3947"/>
                  </a:lnTo>
                  <a:lnTo>
                    <a:pt x="0" y="4320"/>
                  </a:lnTo>
                  <a:lnTo>
                    <a:pt x="304" y="4320"/>
                  </a:lnTo>
                  <a:lnTo>
                    <a:pt x="717" y="4025"/>
                  </a:lnTo>
                  <a:lnTo>
                    <a:pt x="521" y="3280"/>
                  </a:lnTo>
                  <a:lnTo>
                    <a:pt x="1136" y="2836"/>
                  </a:lnTo>
                  <a:lnTo>
                    <a:pt x="941" y="2093"/>
                  </a:lnTo>
                  <a:lnTo>
                    <a:pt x="1559" y="1648"/>
                  </a:lnTo>
                  <a:lnTo>
                    <a:pt x="1362" y="905"/>
                  </a:lnTo>
                  <a:lnTo>
                    <a:pt x="1979" y="461"/>
                  </a:lnTo>
                  <a:lnTo>
                    <a:pt x="1859" y="0"/>
                  </a:lnTo>
                  <a:lnTo>
                    <a:pt x="1673" y="0"/>
                  </a:lnTo>
                  <a:close/>
                </a:path>
              </a:pathLst>
            </a:custGeom>
            <a:solidFill>
              <a:srgbClr val="384452"/>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2090" y="0"/>
              <a:ext cx="1805" cy="4319"/>
            </a:xfrm>
            <a:custGeom>
              <a:avLst/>
              <a:gdLst/>
              <a:ahLst/>
              <a:cxnLst/>
              <a:rect l="0" t="0" r="0" b="0"/>
              <a:pathLst>
                <a:path w="1806" h="4320" extrusionOk="0">
                  <a:moveTo>
                    <a:pt x="1462" y="0"/>
                  </a:moveTo>
                  <a:lnTo>
                    <a:pt x="1604" y="510"/>
                  </a:lnTo>
                  <a:lnTo>
                    <a:pt x="987" y="958"/>
                  </a:lnTo>
                  <a:lnTo>
                    <a:pt x="1183" y="1696"/>
                  </a:lnTo>
                  <a:lnTo>
                    <a:pt x="570" y="2142"/>
                  </a:lnTo>
                  <a:lnTo>
                    <a:pt x="764" y="2885"/>
                  </a:lnTo>
                  <a:lnTo>
                    <a:pt x="147" y="3329"/>
                  </a:lnTo>
                  <a:lnTo>
                    <a:pt x="344" y="4072"/>
                  </a:lnTo>
                  <a:lnTo>
                    <a:pt x="0" y="4320"/>
                  </a:lnTo>
                  <a:lnTo>
                    <a:pt x="304" y="4320"/>
                  </a:lnTo>
                  <a:lnTo>
                    <a:pt x="544" y="4151"/>
                  </a:lnTo>
                  <a:lnTo>
                    <a:pt x="349" y="3406"/>
                  </a:lnTo>
                  <a:lnTo>
                    <a:pt x="965" y="2961"/>
                  </a:lnTo>
                  <a:lnTo>
                    <a:pt x="768" y="2220"/>
                  </a:lnTo>
                  <a:lnTo>
                    <a:pt x="1385" y="1776"/>
                  </a:lnTo>
                  <a:lnTo>
                    <a:pt x="1189" y="1031"/>
                  </a:lnTo>
                  <a:lnTo>
                    <a:pt x="1806" y="586"/>
                  </a:lnTo>
                  <a:lnTo>
                    <a:pt x="1647" y="0"/>
                  </a:lnTo>
                  <a:lnTo>
                    <a:pt x="1462" y="0"/>
                  </a:lnTo>
                  <a:close/>
                </a:path>
              </a:pathLst>
            </a:custGeom>
            <a:solidFill>
              <a:srgbClr val="F68C1F"/>
            </a:solidFill>
            <a:ln>
              <a:noFill/>
            </a:ln>
          </p:spPr>
          <p:txBody>
            <a:bodyPr lIns="91425" tIns="45700" rIns="91425" bIns="45700" anchor="t" anchorCtr="0">
              <a:noAutofit/>
            </a:bodyPr>
            <a:lstStyle/>
            <a:p>
              <a:pPr>
                <a:spcBef>
                  <a:spcPts val="0"/>
                </a:spcBef>
                <a:buNone/>
              </a:pPr>
              <a:endParaRPr/>
            </a:p>
          </p:txBody>
        </p:sp>
        <p:sp>
          <p:nvSpPr>
            <p:cNvPr id="15" name="Shape 15"/>
            <p:cNvSpPr/>
            <p:nvPr/>
          </p:nvSpPr>
          <p:spPr>
            <a:xfrm>
              <a:off x="2463" y="0"/>
              <a:ext cx="1847" cy="4319"/>
            </a:xfrm>
            <a:custGeom>
              <a:avLst/>
              <a:gdLst/>
              <a:ahLst/>
              <a:cxnLst/>
              <a:rect l="0" t="0" r="0" b="0"/>
              <a:pathLst>
                <a:path w="1848" h="4320" extrusionOk="0">
                  <a:moveTo>
                    <a:pt x="1311" y="0"/>
                  </a:moveTo>
                  <a:lnTo>
                    <a:pt x="1475" y="606"/>
                  </a:lnTo>
                  <a:lnTo>
                    <a:pt x="856" y="1055"/>
                  </a:lnTo>
                  <a:lnTo>
                    <a:pt x="1054" y="1794"/>
                  </a:lnTo>
                  <a:lnTo>
                    <a:pt x="439" y="2240"/>
                  </a:lnTo>
                  <a:lnTo>
                    <a:pt x="634" y="2981"/>
                  </a:lnTo>
                  <a:lnTo>
                    <a:pt x="16" y="3428"/>
                  </a:lnTo>
                  <a:lnTo>
                    <a:pt x="215" y="4169"/>
                  </a:lnTo>
                  <a:lnTo>
                    <a:pt x="0" y="4320"/>
                  </a:lnTo>
                  <a:lnTo>
                    <a:pt x="570" y="4320"/>
                  </a:lnTo>
                  <a:lnTo>
                    <a:pt x="584" y="4304"/>
                  </a:lnTo>
                  <a:lnTo>
                    <a:pt x="391" y="3570"/>
                  </a:lnTo>
                  <a:lnTo>
                    <a:pt x="1005" y="3118"/>
                  </a:lnTo>
                  <a:lnTo>
                    <a:pt x="810" y="2380"/>
                  </a:lnTo>
                  <a:lnTo>
                    <a:pt x="1422" y="1936"/>
                  </a:lnTo>
                  <a:lnTo>
                    <a:pt x="1229" y="1193"/>
                  </a:lnTo>
                  <a:lnTo>
                    <a:pt x="1848" y="743"/>
                  </a:lnTo>
                  <a:lnTo>
                    <a:pt x="1650" y="0"/>
                  </a:lnTo>
                  <a:lnTo>
                    <a:pt x="1311" y="0"/>
                  </a:lnTo>
                  <a:close/>
                </a:path>
              </a:pathLst>
            </a:custGeom>
            <a:solidFill>
              <a:srgbClr val="A4BDC0"/>
            </a:solidFill>
            <a:ln>
              <a:noFill/>
            </a:ln>
          </p:spPr>
          <p:txBody>
            <a:bodyPr lIns="91425" tIns="45700" rIns="91425" bIns="45700" anchor="t" anchorCtr="0">
              <a:noAutofit/>
            </a:bodyPr>
            <a:lstStyle/>
            <a:p>
              <a:pPr>
                <a:spcBef>
                  <a:spcPts val="0"/>
                </a:spcBef>
                <a:buNone/>
              </a:pPr>
              <a:endParaRPr/>
            </a:p>
          </p:txBody>
        </p:sp>
      </p:grpSp>
      <p:sp>
        <p:nvSpPr>
          <p:cNvPr id="16" name="Shape 16"/>
          <p:cNvSpPr txBox="1">
            <a:spLocks noGrp="1"/>
          </p:cNvSpPr>
          <p:nvPr>
            <p:ph type="ctrTitle"/>
          </p:nvPr>
        </p:nvSpPr>
        <p:spPr>
          <a:xfrm>
            <a:off x="685800" y="746438"/>
            <a:ext cx="5258700" cy="1158600"/>
          </a:xfrm>
          <a:prstGeom prst="rect">
            <a:avLst/>
          </a:prstGeom>
        </p:spPr>
        <p:txBody>
          <a:bodyPr lIns="91425" tIns="91425" rIns="91425" bIns="91425" anchor="b"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17" name="Shape 17"/>
          <p:cNvSpPr txBox="1">
            <a:spLocks noGrp="1"/>
          </p:cNvSpPr>
          <p:nvPr>
            <p:ph type="subTitle" idx="1"/>
          </p:nvPr>
        </p:nvSpPr>
        <p:spPr>
          <a:xfrm>
            <a:off x="685800" y="1986416"/>
            <a:ext cx="5258700" cy="772800"/>
          </a:xfrm>
          <a:prstGeom prst="rect">
            <a:avLst/>
          </a:prstGeom>
        </p:spPr>
        <p:txBody>
          <a:bodyPr lIns="91425" tIns="91425" rIns="91425" bIns="91425" anchor="t"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
        <p:nvSpPr>
          <p:cNvPr id="18" name="Shape 1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rgbClr val="A5BDC0"/>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A64128"/>
                </a:solidFill>
              </a:defRPr>
            </a:lvl1pPr>
            <a:lvl2pPr>
              <a:spcBef>
                <a:spcPts val="0"/>
              </a:spcBef>
              <a:defRPr>
                <a:solidFill>
                  <a:srgbClr val="A64128"/>
                </a:solidFill>
              </a:defRPr>
            </a:lvl2pPr>
            <a:lvl3pPr>
              <a:spcBef>
                <a:spcPts val="0"/>
              </a:spcBef>
              <a:defRPr>
                <a:solidFill>
                  <a:srgbClr val="A64128"/>
                </a:solidFill>
              </a:defRPr>
            </a:lvl3pPr>
            <a:lvl4pPr>
              <a:spcBef>
                <a:spcPts val="0"/>
              </a:spcBef>
              <a:defRPr>
                <a:solidFill>
                  <a:srgbClr val="A64128"/>
                </a:solidFill>
              </a:defRPr>
            </a:lvl4pPr>
            <a:lvl5pPr>
              <a:spcBef>
                <a:spcPts val="0"/>
              </a:spcBef>
              <a:defRPr>
                <a:solidFill>
                  <a:srgbClr val="A64128"/>
                </a:solidFill>
              </a:defRPr>
            </a:lvl5pPr>
            <a:lvl6pPr>
              <a:spcBef>
                <a:spcPts val="0"/>
              </a:spcBef>
              <a:defRPr>
                <a:solidFill>
                  <a:srgbClr val="A64128"/>
                </a:solidFill>
              </a:defRPr>
            </a:lvl6pPr>
            <a:lvl7pPr>
              <a:spcBef>
                <a:spcPts val="0"/>
              </a:spcBef>
              <a:defRPr>
                <a:solidFill>
                  <a:srgbClr val="A64128"/>
                </a:solidFill>
              </a:defRPr>
            </a:lvl7pPr>
            <a:lvl8pPr>
              <a:spcBef>
                <a:spcPts val="0"/>
              </a:spcBef>
              <a:defRPr>
                <a:solidFill>
                  <a:srgbClr val="A64128"/>
                </a:solidFill>
              </a:defRPr>
            </a:lvl8pPr>
            <a:lvl9pPr>
              <a:spcBef>
                <a:spcPts val="0"/>
              </a:spcBef>
              <a:defRPr>
                <a:solidFill>
                  <a:srgbClr val="A64128"/>
                </a:solidFill>
              </a:defRPr>
            </a:lvl9pPr>
          </a:lstStyle>
          <a:p>
            <a:endParaRPr/>
          </a:p>
        </p:txBody>
      </p:sp>
      <p:sp>
        <p:nvSpPr>
          <p:cNvPr id="27" name="Shape 27"/>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b="1">
                <a:solidFill>
                  <a:schemeClr val="dk1"/>
                </a:solidFill>
              </a:defRPr>
            </a:lvl1pPr>
          </a:lstStyle>
          <a:p>
            <a:endParaRPr/>
          </a:p>
        </p:txBody>
      </p:sp>
      <p:sp>
        <p:nvSpPr>
          <p:cNvPr id="36" name="Shape 36"/>
          <p:cNvSpPr/>
          <p:nvPr/>
        </p:nvSpPr>
        <p:spPr>
          <a:xfrm rot="10800000">
            <a:off x="7938258" y="0"/>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rot="5400000">
            <a:off x="1807794" y="-1807795"/>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Shape 40"/>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41" name="Shape 4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1753577"/>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1pPr>
            <a:lvl2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2pPr>
            <a:lvl3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3pPr>
            <a:lvl4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4pPr>
            <a:lvl5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5pPr>
            <a:lvl6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6pPr>
            <a:lvl7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7pPr>
            <a:lvl8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8pPr>
            <a:lvl9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2"/>
                </a:solidFill>
                <a:latin typeface="Trebuchet MS"/>
                <a:ea typeface="Trebuchet MS"/>
                <a:cs typeface="Trebuchet MS"/>
                <a:sym typeface="Trebuchet MS"/>
              </a:rPr>
              <a:t>‹#›</a:t>
            </a:fld>
            <a:endParaRPr lang="en" sz="1300">
              <a:solidFill>
                <a:schemeClr val="dk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faculty.utah.edu/u0030839-DENNIS_H_O'ROURKE/research/index.h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ctrTitle"/>
          </p:nvPr>
        </p:nvSpPr>
        <p:spPr>
          <a:xfrm>
            <a:off x="616750" y="1992439"/>
            <a:ext cx="5258700" cy="1158600"/>
          </a:xfrm>
          <a:prstGeom prst="rect">
            <a:avLst/>
          </a:prstGeom>
        </p:spPr>
        <p:txBody>
          <a:bodyPr lIns="91425" tIns="91425" rIns="91425" bIns="91425" anchor="b" anchorCtr="0">
            <a:noAutofit/>
          </a:bodyPr>
          <a:lstStyle/>
          <a:p>
            <a:pPr>
              <a:spcBef>
                <a:spcPts val="0"/>
              </a:spcBef>
              <a:buNone/>
            </a:pPr>
            <a:r>
              <a:rPr lang="en"/>
              <a:t>Theories of Human Migration to North America</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Monte Verde</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In 1997, archaeologists discovered the remains of an ancient camp with artifacts even older than the remains of the Clovis culture (12,500 years old).</a:t>
            </a:r>
          </a:p>
          <a:p>
            <a:pPr>
              <a:spcBef>
                <a:spcPts val="0"/>
              </a:spcBef>
              <a:buNone/>
            </a:pPr>
            <a:r>
              <a:rPr lang="en"/>
              <a:t>-They found artifacts made of stone, wood, and bone, parts of huts that had been covered with animal hides, and the preserved footprint of a child. </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05" name="Shape 1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06" name="Shape 106"/>
          <p:cNvPicPr preferRelativeResize="0"/>
          <p:nvPr/>
        </p:nvPicPr>
        <p:blipFill>
          <a:blip r:embed="rId3">
            <a:alphaModFix/>
          </a:blip>
          <a:stretch>
            <a:fillRect/>
          </a:stretch>
        </p:blipFill>
        <p:spPr>
          <a:xfrm>
            <a:off x="1573736" y="0"/>
            <a:ext cx="5996526" cy="5143499"/>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Monte Verde</a:t>
            </a:r>
          </a:p>
        </p:txBody>
      </p:sp>
      <p:sp>
        <p:nvSpPr>
          <p:cNvPr id="112" name="Shape 1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These findings raised many questions:</a:t>
            </a:r>
          </a:p>
          <a:p>
            <a:pPr rtl="0">
              <a:spcBef>
                <a:spcPts val="0"/>
              </a:spcBef>
              <a:buNone/>
            </a:pPr>
            <a:r>
              <a:rPr lang="en"/>
              <a:t>-How early must humans have crossed Beringia in order to migrate all the way to southern South America by 12,500 BCE?</a:t>
            </a:r>
          </a:p>
          <a:p>
            <a:pPr rtl="0">
              <a:spcBef>
                <a:spcPts val="0"/>
              </a:spcBef>
              <a:buNone/>
            </a:pPr>
            <a:r>
              <a:rPr lang="en"/>
              <a:t>-Could they have come a different way?</a:t>
            </a:r>
          </a:p>
          <a:p>
            <a:pPr>
              <a:spcBef>
                <a:spcPts val="0"/>
              </a:spcBef>
              <a:buNone/>
            </a:pPr>
            <a:r>
              <a:rPr lang="en"/>
              <a:t>-If so, how?</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Monte Verde - Scientific Evidence</a:t>
            </a:r>
          </a:p>
        </p:txBody>
      </p:sp>
      <p:sp>
        <p:nvSpPr>
          <p:cNvPr id="118" name="Shape 1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-Archaeologists did extensive testing to be sure the artifacts really were that old.  And they were right.</a:t>
            </a:r>
          </a:p>
          <a:p>
            <a:pPr rtl="0">
              <a:spcBef>
                <a:spcPts val="0"/>
              </a:spcBef>
              <a:buNone/>
            </a:pPr>
            <a:r>
              <a:rPr lang="en"/>
              <a:t>-Evidence in other parts of the continents suggests that humans lived all over earlier than the Clovis people.</a:t>
            </a:r>
          </a:p>
          <a:p>
            <a:pPr>
              <a:spcBef>
                <a:spcPts val="0"/>
              </a:spcBef>
              <a:buNone/>
            </a:pPr>
            <a:r>
              <a:rPr lang="en" i="1"/>
              <a:t>**What do you think?</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Kennewick Man</a:t>
            </a:r>
          </a:p>
        </p:txBody>
      </p:sp>
      <p:sp>
        <p:nvSpPr>
          <p:cNvPr id="124" name="Shape 12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-July 1996: two boaters stumble across a skull on the banks of the Columbia River in Kennewick, Washington.</a:t>
            </a:r>
          </a:p>
          <a:p>
            <a:pPr rtl="0">
              <a:spcBef>
                <a:spcPts val="0"/>
              </a:spcBef>
              <a:buNone/>
            </a:pPr>
            <a:endParaRPr sz="2400"/>
          </a:p>
          <a:p>
            <a:pPr>
              <a:spcBef>
                <a:spcPts val="0"/>
              </a:spcBef>
              <a:buNone/>
            </a:pPr>
            <a:r>
              <a:rPr lang="en" sz="2400"/>
              <a:t>-It was the skull of a man who lived 9,200 years ago and died at the age of 45 by a projectile wound to the head.</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30" name="Shape 1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31" name="Shape 131"/>
          <p:cNvPicPr preferRelativeResize="0"/>
          <p:nvPr/>
        </p:nvPicPr>
        <p:blipFill>
          <a:blip r:embed="rId3">
            <a:alphaModFix/>
          </a:blip>
          <a:stretch>
            <a:fillRect/>
          </a:stretch>
        </p:blipFill>
        <p:spPr>
          <a:xfrm>
            <a:off x="1738312" y="690562"/>
            <a:ext cx="5667375" cy="3762375"/>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Kennewick Man - Scientific Evidence</a:t>
            </a:r>
          </a:p>
        </p:txBody>
      </p:sp>
      <p:sp>
        <p:nvSpPr>
          <p:cNvPr id="137" name="Shape 1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-What was most interesting was that he didn’t have the features of modern Indians or those of the other paleoindians whose remains have been found.</a:t>
            </a:r>
          </a:p>
          <a:p>
            <a:pPr rtl="0">
              <a:spcBef>
                <a:spcPts val="0"/>
              </a:spcBef>
              <a:buNone/>
            </a:pPr>
            <a:r>
              <a:rPr lang="en" sz="2400"/>
              <a:t>-How was this determined?  Every culture as distinctive physical features that tie them together.  </a:t>
            </a:r>
          </a:p>
          <a:p>
            <a:pPr rtl="0">
              <a:spcBef>
                <a:spcPts val="0"/>
              </a:spcBef>
              <a:buNone/>
            </a:pPr>
            <a:r>
              <a:rPr lang="en" sz="2400"/>
              <a:t>-His features were European, unlike those of the other remains that had been discovered.</a:t>
            </a:r>
          </a:p>
          <a:p>
            <a:pPr rtl="0">
              <a:spcBef>
                <a:spcPts val="0"/>
              </a:spcBef>
              <a:buNone/>
            </a:pPr>
            <a:r>
              <a:rPr lang="en" sz="2400"/>
              <a:t>-DNA testing was completed, proving that he resembled south Asians, who have European features.</a:t>
            </a:r>
          </a:p>
          <a:p>
            <a:pPr>
              <a:spcBef>
                <a:spcPts val="0"/>
              </a:spcBef>
              <a:buNone/>
            </a:pPr>
            <a:endParaRPr sz="2400" i="1"/>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Kennewick Man</a:t>
            </a:r>
          </a:p>
        </p:txBody>
      </p:sp>
      <p:sp>
        <p:nvSpPr>
          <p:cNvPr id="143" name="Shape 1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i="1"/>
              <a:t>*What does this mean?  It means that there was possibly more than one migration to North America, and by different means.</a:t>
            </a:r>
          </a:p>
          <a:p>
            <a:pPr rtl="0">
              <a:spcBef>
                <a:spcPts val="0"/>
              </a:spcBef>
              <a:buNone/>
            </a:pPr>
            <a:endParaRPr/>
          </a:p>
          <a:p>
            <a:pPr rtl="0">
              <a:spcBef>
                <a:spcPts val="0"/>
              </a:spcBef>
              <a:buNone/>
            </a:pPr>
            <a:r>
              <a:rPr lang="en"/>
              <a:t>**</a:t>
            </a:r>
            <a:r>
              <a:rPr lang="en" i="1"/>
              <a:t>What do you think?</a:t>
            </a:r>
          </a:p>
          <a:p>
            <a:pPr>
              <a:spcBef>
                <a:spcPts val="0"/>
              </a:spcBef>
              <a:buNone/>
            </a:pPr>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Massive Die-Out</a:t>
            </a:r>
          </a:p>
        </p:txBody>
      </p:sp>
      <p:sp>
        <p:nvSpPr>
          <p:cNvPr id="149" name="Shape 1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-About 11,000 years ago, the megafauna (large animals) of North America died out.</a:t>
            </a:r>
          </a:p>
          <a:p>
            <a:pPr>
              <a:spcBef>
                <a:spcPts val="0"/>
              </a:spcBef>
              <a:buNone/>
            </a:pPr>
            <a:r>
              <a:rPr lang="en"/>
              <a:t>-This could have been caused by over-hunting (unlikely) or the arrival of diseases brought by human migrants.</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55" name="Shape 1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56" name="Shape 156"/>
          <p:cNvPicPr preferRelativeResize="0"/>
          <p:nvPr/>
        </p:nvPicPr>
        <p:blipFill>
          <a:blip r:embed="rId3">
            <a:alphaModFix/>
          </a:blip>
          <a:stretch>
            <a:fillRect/>
          </a:stretch>
        </p:blipFill>
        <p:spPr>
          <a:xfrm>
            <a:off x="391257" y="0"/>
            <a:ext cx="8361484" cy="5143499"/>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Beringia</a:t>
            </a:r>
          </a:p>
        </p:txBody>
      </p:sp>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-During the ice age, a land bridge was created across the Bering Strait between Asia and North America.</a:t>
            </a:r>
          </a:p>
          <a:p>
            <a:pPr rtl="0">
              <a:spcBef>
                <a:spcPts val="0"/>
              </a:spcBef>
              <a:buNone/>
            </a:pPr>
            <a:r>
              <a:rPr lang="en"/>
              <a:t>-It existed from 28,000-10,000 years ago.</a:t>
            </a:r>
          </a:p>
          <a:p>
            <a:pPr>
              <a:spcBef>
                <a:spcPts val="0"/>
              </a:spcBef>
              <a:buNone/>
            </a:pPr>
            <a:r>
              <a:rPr lang="en"/>
              <a:t>-Hunters likely followed herds across this land bridge.</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Massive Die-Out - Scientific Evidence</a:t>
            </a: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-We can tell there was a mass die-out because:</a:t>
            </a:r>
          </a:p>
          <a:p>
            <a:pPr rtl="0">
              <a:spcBef>
                <a:spcPts val="0"/>
              </a:spcBef>
              <a:buNone/>
            </a:pPr>
            <a:r>
              <a:rPr lang="en"/>
              <a:t>	-They are extinct animals now</a:t>
            </a:r>
          </a:p>
          <a:p>
            <a:pPr marL="0" indent="0" rtl="0">
              <a:spcBef>
                <a:spcPts val="0"/>
              </a:spcBef>
              <a:buNone/>
            </a:pPr>
            <a:r>
              <a:rPr lang="en"/>
              <a:t>	-There were more fossils left during this</a:t>
            </a:r>
          </a:p>
          <a:p>
            <a:pPr marL="0" indent="457200" rtl="0">
              <a:spcBef>
                <a:spcPts val="0"/>
              </a:spcBef>
              <a:buNone/>
            </a:pPr>
            <a:r>
              <a:rPr lang="en"/>
              <a:t>period of time than before.</a:t>
            </a:r>
          </a:p>
          <a:p>
            <a:pPr marL="0" indent="0" rtl="0">
              <a:spcBef>
                <a:spcPts val="0"/>
              </a:spcBef>
              <a:buNone/>
            </a:pPr>
            <a:endParaRPr sz="1200"/>
          </a:p>
          <a:p>
            <a:pPr marL="0" indent="0">
              <a:spcBef>
                <a:spcPts val="0"/>
              </a:spcBef>
              <a:buNone/>
            </a:pPr>
            <a:r>
              <a:rPr lang="en" i="1"/>
              <a:t>*</a:t>
            </a:r>
            <a:r>
              <a:rPr lang="en" sz="2400" i="1"/>
              <a:t>This theory isn’t perfect.  The die-out could have been caused by sudden climate change.</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Massive Die-Out</a:t>
            </a:r>
          </a:p>
        </p:txBody>
      </p:sp>
      <p:sp>
        <p:nvSpPr>
          <p:cNvPr id="168" name="Shape 1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i="1"/>
              <a:t>*If humans did cause the die-out, it means there were a lot of them already living in North America 11,000 years ago.</a:t>
            </a:r>
          </a:p>
          <a:p>
            <a:pPr rtl="0">
              <a:spcBef>
                <a:spcPts val="0"/>
              </a:spcBef>
              <a:buNone/>
            </a:pPr>
            <a:endParaRPr i="1"/>
          </a:p>
          <a:p>
            <a:pPr>
              <a:spcBef>
                <a:spcPts val="0"/>
              </a:spcBef>
              <a:buNone/>
            </a:pPr>
            <a:r>
              <a:rPr lang="en" i="1"/>
              <a:t>**What do you think?</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Genetic Testing</a:t>
            </a:r>
          </a:p>
        </p:txBody>
      </p:sp>
      <p:sp>
        <p:nvSpPr>
          <p:cNvPr id="174" name="Shape 1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-DNA testing has shown that modern American Indians are descended from people who lived in East Asia, specifically in Siberia, thousands of years ago.</a:t>
            </a:r>
          </a:p>
          <a:p>
            <a:pPr>
              <a:spcBef>
                <a:spcPts val="0"/>
              </a:spcBef>
              <a:buNone/>
            </a:pPr>
            <a:r>
              <a:rPr lang="en"/>
              <a:t>-Just how long ago is debated--some evidence suggests that they left Siberia 30,000 years ago--but it seems clear that most, if not all, of the first Americans came from Asia.</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Genetic Testing - Scientific Evidence</a:t>
            </a: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-DNA testing to show that most migrants were from Asia.</a:t>
            </a:r>
          </a:p>
        </p:txBody>
      </p:sp>
      <p:pic>
        <p:nvPicPr>
          <p:cNvPr id="181" name="Shape 181"/>
          <p:cNvPicPr preferRelativeResize="0"/>
          <p:nvPr/>
        </p:nvPicPr>
        <p:blipFill>
          <a:blip r:embed="rId3">
            <a:alphaModFix/>
          </a:blip>
          <a:stretch>
            <a:fillRect/>
          </a:stretch>
        </p:blipFill>
        <p:spPr>
          <a:xfrm>
            <a:off x="3510150" y="2230262"/>
            <a:ext cx="4038600" cy="2695575"/>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Coastal Migration</a:t>
            </a:r>
          </a:p>
        </p:txBody>
      </p:sp>
      <p:sp>
        <p:nvSpPr>
          <p:cNvPr id="187" name="Shape 187"/>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rtl="0">
              <a:spcBef>
                <a:spcPts val="0"/>
              </a:spcBef>
              <a:buNone/>
            </a:pPr>
            <a:r>
              <a:rPr lang="en"/>
              <a:t>It is possible that the first Americans migrated down the west coast of the Americas (which would have been free of ice during this ice age).</a:t>
            </a:r>
          </a:p>
          <a:p>
            <a:pPr rtl="0">
              <a:spcBef>
                <a:spcPts val="0"/>
              </a:spcBef>
              <a:buNone/>
            </a:pPr>
            <a:r>
              <a:rPr lang="en"/>
              <a:t>-They may have done so as early as 14,000 years ago.</a:t>
            </a:r>
          </a:p>
          <a:p>
            <a:pPr>
              <a:spcBef>
                <a:spcPts val="0"/>
              </a:spcBef>
              <a:buNone/>
            </a:pPr>
            <a:r>
              <a:rPr lang="en"/>
              <a:t>-Perhaps they even used boats to skirt the coastline.</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Coastal Migration - Scientific Evidence</a:t>
            </a:r>
          </a:p>
        </p:txBody>
      </p:sp>
      <p:sp>
        <p:nvSpPr>
          <p:cNvPr id="193" name="Shape 19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-Human remains have been found in a part of California that was an island in the Pleistocene Era, suggesting that someone must have traveled there by sea.</a:t>
            </a:r>
          </a:p>
          <a:p>
            <a:pPr rtl="0">
              <a:spcBef>
                <a:spcPts val="0"/>
              </a:spcBef>
              <a:buNone/>
            </a:pPr>
            <a:endParaRPr/>
          </a:p>
          <a:p>
            <a:pPr>
              <a:spcBef>
                <a:spcPts val="0"/>
              </a:spcBef>
              <a:buNone/>
            </a:pPr>
            <a:r>
              <a:rPr lang="en"/>
              <a:t>-Remains have been found in areas that could not have been reached otherwise.</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Coastal Migration</a:t>
            </a:r>
          </a:p>
        </p:txBody>
      </p:sp>
      <p:sp>
        <p:nvSpPr>
          <p:cNvPr id="199" name="Shape 1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i="1"/>
              <a:t>**What do you think?</a:t>
            </a:r>
          </a:p>
        </p:txBody>
      </p:sp>
      <p:pic>
        <p:nvPicPr>
          <p:cNvPr id="200" name="Shape 200"/>
          <p:cNvPicPr preferRelativeResize="0"/>
          <p:nvPr/>
        </p:nvPicPr>
        <p:blipFill>
          <a:blip r:embed="rId3">
            <a:alphaModFix/>
          </a:blip>
          <a:stretch>
            <a:fillRect/>
          </a:stretch>
        </p:blipFill>
        <p:spPr>
          <a:xfrm>
            <a:off x="2198175" y="1924050"/>
            <a:ext cx="5905500" cy="3219450"/>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Comparing Humans</a:t>
            </a:r>
          </a:p>
        </p:txBody>
      </p:sp>
      <p:sp>
        <p:nvSpPr>
          <p:cNvPr id="206" name="Shape 2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-Some researchers have compared skulls of ancient humans in the Americas and in Europe.</a:t>
            </a:r>
          </a:p>
          <a:p>
            <a:pPr rtl="0">
              <a:spcBef>
                <a:spcPts val="0"/>
              </a:spcBef>
              <a:buNone/>
            </a:pPr>
            <a:r>
              <a:rPr lang="en" sz="2400"/>
              <a:t>-They argue that some early Americans arrived from southern Europe, moving up the coast of Europe, across Greenland, and into North America, perhaps by boat.</a:t>
            </a:r>
          </a:p>
          <a:p>
            <a:pPr>
              <a:spcBef>
                <a:spcPts val="0"/>
              </a:spcBef>
              <a:buNone/>
            </a:pPr>
            <a:r>
              <a:rPr lang="en" sz="2400"/>
              <a:t>-Brazilian archaeologists have found remains in South America with features typically found among Africans or aboriginal Australians.</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a:blip r:embed="rId3">
            <a:alphaModFix/>
          </a:blip>
          <a:stretch>
            <a:fillRect/>
          </a:stretch>
        </p:blipFill>
        <p:spPr>
          <a:xfrm>
            <a:off x="2405226" y="0"/>
            <a:ext cx="4333547" cy="5143500"/>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77925" y="205975"/>
            <a:ext cx="8973300" cy="857400"/>
          </a:xfrm>
          <a:prstGeom prst="rect">
            <a:avLst/>
          </a:prstGeom>
        </p:spPr>
        <p:txBody>
          <a:bodyPr lIns="91425" tIns="91425" rIns="91425" bIns="91425" anchor="b" anchorCtr="0">
            <a:noAutofit/>
          </a:bodyPr>
          <a:lstStyle/>
          <a:p>
            <a:pPr>
              <a:spcBef>
                <a:spcPts val="0"/>
              </a:spcBef>
              <a:buNone/>
            </a:pPr>
            <a:r>
              <a:rPr lang="en"/>
              <a:t>Comparing Humans - Scientific Evidence</a:t>
            </a:r>
          </a:p>
        </p:txBody>
      </p:sp>
      <p:sp>
        <p:nvSpPr>
          <p:cNvPr id="217" name="Shape 21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-Comparisons of skulls and features of early humans.</a:t>
            </a:r>
          </a:p>
          <a:p>
            <a:pPr rtl="0">
              <a:spcBef>
                <a:spcPts val="0"/>
              </a:spcBef>
              <a:buNone/>
            </a:pPr>
            <a:endParaRPr/>
          </a:p>
          <a:p>
            <a:pPr>
              <a:spcBef>
                <a:spcPts val="0"/>
              </a:spcBef>
              <a:buNone/>
            </a:pPr>
            <a:r>
              <a:rPr lang="en"/>
              <a:t>-This is complicated.  Features were more diverse then than they are now, so we can’t easily compare modern features to ancient features.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4406309"/>
            <a:ext cx="8229600" cy="519599"/>
          </a:xfrm>
          <a:prstGeom prst="rect">
            <a:avLst/>
          </a:prstGeom>
        </p:spPr>
        <p:txBody>
          <a:bodyPr lIns="91425" tIns="91425" rIns="91425" bIns="91425" anchor="t" anchorCtr="0">
            <a:noAutofit/>
          </a:bodyPr>
          <a:lstStyle/>
          <a:p>
            <a:pPr>
              <a:spcBef>
                <a:spcPts val="0"/>
              </a:spcBef>
              <a:buNone/>
            </a:pPr>
            <a:r>
              <a:rPr lang="en"/>
              <a:t>Land Bridge - Beringia</a:t>
            </a:r>
          </a:p>
        </p:txBody>
      </p:sp>
      <p:pic>
        <p:nvPicPr>
          <p:cNvPr id="55" name="Shape 55"/>
          <p:cNvPicPr preferRelativeResize="0"/>
          <p:nvPr/>
        </p:nvPicPr>
        <p:blipFill>
          <a:blip r:embed="rId3">
            <a:alphaModFix/>
          </a:blip>
          <a:stretch>
            <a:fillRect/>
          </a:stretch>
        </p:blipFill>
        <p:spPr>
          <a:xfrm>
            <a:off x="1855362" y="0"/>
            <a:ext cx="5433274" cy="5143499"/>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Beringia - Scientific Evidence</a:t>
            </a:r>
          </a:p>
        </p:txBody>
      </p:sp>
      <p:sp>
        <p:nvSpPr>
          <p:cNvPr id="61" name="Shape 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t>Sediment cores from Alaska and the Bering Sea support genetic evidence that the first human settlers of the New World could have spent thousands of years inhabiting Beringia.</a:t>
            </a:r>
          </a:p>
          <a:p>
            <a:pPr rtl="0">
              <a:spcBef>
                <a:spcPts val="0"/>
              </a:spcBef>
              <a:buNone/>
            </a:pPr>
            <a:r>
              <a:rPr lang="en" sz="1800"/>
              <a:t>-The samples have yielded plant and insect fossils, as well as pollen.  This means that Beringia was inhabitable.</a:t>
            </a:r>
          </a:p>
          <a:p>
            <a:pPr marR="241300" rtl="0">
              <a:lnSpc>
                <a:spcPct val="170000"/>
              </a:lnSpc>
              <a:spcBef>
                <a:spcPts val="2400"/>
              </a:spcBef>
              <a:spcAft>
                <a:spcPts val="2400"/>
              </a:spcAft>
              <a:buNone/>
            </a:pPr>
            <a:r>
              <a:rPr lang="en" sz="1200" i="1">
                <a:solidFill>
                  <a:srgbClr val="000000"/>
                </a:solidFill>
                <a:latin typeface="Georgia"/>
                <a:ea typeface="Georgia"/>
                <a:cs typeface="Georgia"/>
                <a:sym typeface="Georgia"/>
              </a:rPr>
              <a:t>“These woody refuges could have provided fuel for fires, raw material for shelters, and cover for animals such as hares, birds, elk, and moose—game that humans could have hunted for food,” said</a:t>
            </a:r>
            <a:r>
              <a:rPr lang="en" sz="1200" i="1">
                <a:solidFill>
                  <a:schemeClr val="hlink"/>
                </a:solidFill>
                <a:latin typeface="Georgia"/>
                <a:ea typeface="Georgia"/>
                <a:cs typeface="Georgia"/>
                <a:sym typeface="Georgia"/>
                <a:hlinkClick r:id="rId3"/>
              </a:rPr>
              <a:t> </a:t>
            </a:r>
            <a:r>
              <a:rPr lang="en" sz="1200" i="1">
                <a:solidFill>
                  <a:srgbClr val="000000"/>
                </a:solidFill>
                <a:latin typeface="Georgia"/>
                <a:ea typeface="Georgia"/>
                <a:cs typeface="Georgia"/>
                <a:sym typeface="Georgia"/>
                <a:hlinkClick r:id="rId3"/>
              </a:rPr>
              <a:t>Dennis O'Rourke</a:t>
            </a:r>
            <a:r>
              <a:rPr lang="en" sz="1200" i="1">
                <a:solidFill>
                  <a:srgbClr val="000000"/>
                </a:solidFill>
                <a:latin typeface="Georgia"/>
                <a:ea typeface="Georgia"/>
                <a:cs typeface="Georgia"/>
                <a:sym typeface="Georgia"/>
              </a:rPr>
              <a:t>, an anthropological geneticist at the University of Utah in Salt Lake City.</a:t>
            </a:r>
          </a:p>
          <a:p>
            <a:pPr rtl="0">
              <a:spcBef>
                <a:spcPts val="0"/>
              </a:spcBef>
              <a:buNone/>
            </a:pPr>
            <a:r>
              <a:rPr lang="en" sz="1200"/>
              <a:t>http://news.nationalgeographic.com/news/2014/04/140227-native-americans-beringia-bering-strait-pit-stop/</a:t>
            </a:r>
          </a:p>
          <a:p>
            <a:pPr>
              <a:spcBef>
                <a:spcPts val="0"/>
              </a:spcBef>
              <a:buNone/>
            </a:pPr>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Beringia</a:t>
            </a:r>
          </a:p>
        </p:txBody>
      </p:sp>
      <p:sp>
        <p:nvSpPr>
          <p:cNvPr id="67" name="Shape 6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-Over time, these Paleoindians moved down from Beringia and over the land of North America.</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Migration through North America</a:t>
            </a:r>
          </a:p>
        </p:txBody>
      </p:sp>
      <p:sp>
        <p:nvSpPr>
          <p:cNvPr id="73" name="Shape 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74" name="Shape 74"/>
          <p:cNvPicPr preferRelativeResize="0"/>
          <p:nvPr/>
        </p:nvPicPr>
        <p:blipFill>
          <a:blip r:embed="rId3">
            <a:alphaModFix/>
          </a:blip>
          <a:stretch>
            <a:fillRect/>
          </a:stretch>
        </p:blipFill>
        <p:spPr>
          <a:xfrm>
            <a:off x="904875" y="1200148"/>
            <a:ext cx="6644156" cy="394335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Theory - Clovis</a:t>
            </a:r>
          </a:p>
        </p:txBody>
      </p:sp>
      <p:sp>
        <p:nvSpPr>
          <p:cNvPr id="80" name="Shape 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-In New Mexico, artifacts and scientific evidence have been found to prove that people were in North America around the time of the land bridge (9000 BCE).</a:t>
            </a:r>
          </a:p>
          <a:p>
            <a:pPr rtl="0">
              <a:spcBef>
                <a:spcPts val="0"/>
              </a:spcBef>
              <a:buNone/>
            </a:pPr>
            <a:r>
              <a:rPr lang="en" sz="2400"/>
              <a:t>-A town in New Mexico called Clovis had some especially important finds: spear points with mammoth bones.  These spear points were named Clovis points, and the people who lived at the time named the Clovis people.</a:t>
            </a:r>
          </a:p>
          <a:p>
            <a:pPr>
              <a:spcBef>
                <a:spcPts val="0"/>
              </a:spcBef>
              <a:buNone/>
            </a:pPr>
            <a:r>
              <a:rPr lang="en" sz="2400"/>
              <a:t>**What is important about this?</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86" name="Shape 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87" name="Shape 87"/>
          <p:cNvPicPr preferRelativeResize="0"/>
          <p:nvPr/>
        </p:nvPicPr>
        <p:blipFill>
          <a:blip r:embed="rId3">
            <a:alphaModFix/>
          </a:blip>
          <a:stretch>
            <a:fillRect/>
          </a:stretch>
        </p:blipFill>
        <p:spPr>
          <a:xfrm>
            <a:off x="1146045" y="0"/>
            <a:ext cx="6851910" cy="5143500"/>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Clovis - Scientific Evidence</a:t>
            </a:r>
          </a:p>
        </p:txBody>
      </p:sp>
      <p:sp>
        <p:nvSpPr>
          <p:cNvPr id="93" name="Shape 9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Comparison with other artifacts and carbon-dating have proven that they are the oldest proof of human life in North America.</a:t>
            </a:r>
          </a:p>
          <a:p>
            <a:pPr rtl="0">
              <a:spcBef>
                <a:spcPts val="0"/>
              </a:spcBef>
              <a:buNone/>
            </a:pPr>
            <a:r>
              <a:rPr lang="en"/>
              <a:t>They have been found all over North America.</a:t>
            </a:r>
          </a:p>
          <a:p>
            <a:pPr rtl="0">
              <a:spcBef>
                <a:spcPts val="0"/>
              </a:spcBef>
              <a:buNone/>
            </a:pPr>
            <a:endParaRPr/>
          </a:p>
          <a:p>
            <a:pPr>
              <a:spcBef>
                <a:spcPts val="0"/>
              </a:spcBef>
              <a:buNone/>
            </a:pPr>
            <a:r>
              <a:rPr lang="en"/>
              <a:t>**</a:t>
            </a:r>
            <a:r>
              <a:rPr lang="en" i="1"/>
              <a:t>What do you think about this theory?</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western">
  <a:themeElements>
    <a:clrScheme name="Custom 424">
      <a:dk1>
        <a:srgbClr val="B0271C"/>
      </a:dk1>
      <a:lt1>
        <a:srgbClr val="FFE8BB"/>
      </a:lt1>
      <a:dk2>
        <a:srgbClr val="374252"/>
      </a:dk2>
      <a:lt2>
        <a:srgbClr val="A5BDC0"/>
      </a:lt2>
      <a:accent1>
        <a:srgbClr val="C0974D"/>
      </a:accent1>
      <a:accent2>
        <a:srgbClr val="E49C5F"/>
      </a:accent2>
      <a:accent3>
        <a:srgbClr val="5D7372"/>
      </a:accent3>
      <a:accent4>
        <a:srgbClr val="B92C00"/>
      </a:accent4>
      <a:accent5>
        <a:srgbClr val="804000"/>
      </a:accent5>
      <a:accent6>
        <a:srgbClr val="A49D80"/>
      </a:accent6>
      <a:hlink>
        <a:srgbClr val="B0271C"/>
      </a:hlink>
      <a:folHlink>
        <a:srgbClr val="5B5F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1054</Words>
  <Application>Microsoft Macintosh PowerPoint</Application>
  <PresentationFormat>On-screen Show (16:9)</PresentationFormat>
  <Paragraphs>85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western</vt:lpstr>
      <vt:lpstr>Theories of Human Migration to North America</vt:lpstr>
      <vt:lpstr>Theory: Beringia</vt:lpstr>
      <vt:lpstr>PowerPoint Presentation</vt:lpstr>
      <vt:lpstr>Beringia - Scientific Evidence</vt:lpstr>
      <vt:lpstr>Theory - Beringia</vt:lpstr>
      <vt:lpstr>Migration through North America</vt:lpstr>
      <vt:lpstr>Theory - Clovis</vt:lpstr>
      <vt:lpstr>PowerPoint Presentation</vt:lpstr>
      <vt:lpstr>Clovis - Scientific Evidence</vt:lpstr>
      <vt:lpstr>Theory - Monte Verde</vt:lpstr>
      <vt:lpstr>PowerPoint Presentation</vt:lpstr>
      <vt:lpstr>Theory - Monte Verde</vt:lpstr>
      <vt:lpstr>Monte Verde - Scientific Evidence</vt:lpstr>
      <vt:lpstr>Theory - Kennewick Man</vt:lpstr>
      <vt:lpstr>PowerPoint Presentation</vt:lpstr>
      <vt:lpstr>Kennewick Man - Scientific Evidence</vt:lpstr>
      <vt:lpstr>Kennewick Man</vt:lpstr>
      <vt:lpstr>Theory - Massive Die-Out</vt:lpstr>
      <vt:lpstr>PowerPoint Presentation</vt:lpstr>
      <vt:lpstr>Massive Die-Out - Scientific Evidence</vt:lpstr>
      <vt:lpstr>Massive Die-Out</vt:lpstr>
      <vt:lpstr>Theory - Genetic Testing</vt:lpstr>
      <vt:lpstr>Genetic Testing - Scientific Evidence</vt:lpstr>
      <vt:lpstr>Theory - Coastal Migration</vt:lpstr>
      <vt:lpstr>Coastal Migration - Scientific Evidence</vt:lpstr>
      <vt:lpstr>Coastal Migration</vt:lpstr>
      <vt:lpstr>Theory - Comparing Humans</vt:lpstr>
      <vt:lpstr>PowerPoint Presentation</vt:lpstr>
      <vt:lpstr>Comparing Humans - Scientific Evidence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Human Migration to North America</dc:title>
  <cp:lastModifiedBy>Annaka</cp:lastModifiedBy>
  <cp:revision>1</cp:revision>
  <dcterms:modified xsi:type="dcterms:W3CDTF">2015-08-20T21:05:24Z</dcterms:modified>
</cp:coreProperties>
</file>