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90" r:id="rId25"/>
    <p:sldId id="281" r:id="rId26"/>
    <p:sldId id="291" r:id="rId27"/>
    <p:sldId id="282" r:id="rId28"/>
    <p:sldId id="29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17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896-7019-9C44-B4D8-4DFC7CE46AD5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9D34-ADA7-1D45-BB8C-515EF9DFF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2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896-7019-9C44-B4D8-4DFC7CE46AD5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9D34-ADA7-1D45-BB8C-515EF9DFF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32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896-7019-9C44-B4D8-4DFC7CE46AD5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9D34-ADA7-1D45-BB8C-515EF9DFF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7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896-7019-9C44-B4D8-4DFC7CE46AD5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9D34-ADA7-1D45-BB8C-515EF9DFF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48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896-7019-9C44-B4D8-4DFC7CE46AD5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9D34-ADA7-1D45-BB8C-515EF9DFF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6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896-7019-9C44-B4D8-4DFC7CE46AD5}" type="datetimeFigureOut">
              <a:rPr lang="en-US" smtClean="0"/>
              <a:t>3/7/16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9D34-ADA7-1D45-BB8C-515EF9DFF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896-7019-9C44-B4D8-4DFC7CE46AD5}" type="datetimeFigureOut">
              <a:rPr lang="en-US" smtClean="0"/>
              <a:t>3/7/16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9D34-ADA7-1D45-BB8C-515EF9DFF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6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896-7019-9C44-B4D8-4DFC7CE46AD5}" type="datetimeFigureOut">
              <a:rPr lang="en-US" smtClean="0"/>
              <a:t>3/7/16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9D34-ADA7-1D45-BB8C-515EF9DFF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896-7019-9C44-B4D8-4DFC7CE46AD5}" type="datetimeFigureOut">
              <a:rPr lang="en-US" smtClean="0"/>
              <a:t>3/7/16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9D34-ADA7-1D45-BB8C-515EF9DFF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7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896-7019-9C44-B4D8-4DFC7CE46AD5}" type="datetimeFigureOut">
              <a:rPr lang="en-US" smtClean="0"/>
              <a:t>3/7/16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9D34-ADA7-1D45-BB8C-515EF9DFF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5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896-7019-9C44-B4D8-4DFC7CE46AD5}" type="datetimeFigureOut">
              <a:rPr lang="en-US" smtClean="0"/>
              <a:t>3/7/16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9D34-ADA7-1D45-BB8C-515EF9DFF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8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5C896-7019-9C44-B4D8-4DFC7CE46AD5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A9D34-ADA7-1D45-BB8C-515EF9DFF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5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itishmuseum.org/explore/families_and_children/online_tours/sport_in_ancient_greece/sport_in_ancient_greece.aspx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667000"/>
            <a:ext cx="3886200" cy="2819400"/>
          </a:xfr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685800"/>
            <a:ext cx="6400800" cy="1752600"/>
          </a:xfrm>
        </p:spPr>
        <p:txBody>
          <a:bodyPr/>
          <a:lstStyle/>
          <a:p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Ancient </a:t>
            </a:r>
            <a:r>
              <a:rPr 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Greece: Introduction Notes</a:t>
            </a:r>
            <a:endParaRPr lang="en-US" sz="4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18288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271462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587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Minoan Culture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199"/>
            <a:ext cx="6553200" cy="20943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•  Art work (drawings, murals or frescoes) at Knossos shows </a:t>
            </a:r>
            <a:r>
              <a:rPr lang="en-US" sz="2400" dirty="0" smtClean="0"/>
              <a:t>________________ sports </a:t>
            </a:r>
            <a:r>
              <a:rPr lang="en-US" sz="2400" dirty="0"/>
              <a:t>such as leaping over the backs of </a:t>
            </a:r>
            <a:r>
              <a:rPr lang="en-US" sz="2400" dirty="0" smtClean="0"/>
              <a:t>_____________bulls </a:t>
            </a:r>
            <a:r>
              <a:rPr lang="en-US" sz="2400" dirty="0"/>
              <a:t>as well as dancing, athletics, and </a:t>
            </a:r>
            <a:r>
              <a:rPr lang="en-US" sz="2400" dirty="0" smtClean="0"/>
              <a:t>_________________</a:t>
            </a:r>
            <a:endParaRPr lang="en-US" sz="24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52800"/>
            <a:ext cx="48006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146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Myth of the Minotaur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Minoan Myth of King </a:t>
            </a:r>
            <a:r>
              <a:rPr lang="en-US" dirty="0" smtClean="0"/>
              <a:t>___________ at </a:t>
            </a:r>
            <a:r>
              <a:rPr lang="en-US" dirty="0"/>
              <a:t>Knossos </a:t>
            </a:r>
          </a:p>
          <a:p>
            <a:r>
              <a:rPr lang="en-US" dirty="0" smtClean="0"/>
              <a:t>_____________ defeats </a:t>
            </a:r>
            <a:r>
              <a:rPr lang="en-US" dirty="0"/>
              <a:t>the Minotaur (half man half bull) and escapes from the maze like structure called the </a:t>
            </a:r>
            <a:r>
              <a:rPr lang="en-US" dirty="0" smtClean="0"/>
              <a:t>________________, </a:t>
            </a:r>
            <a:r>
              <a:rPr lang="en-US" dirty="0"/>
              <a:t>saving the youth of Athens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0191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228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/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r>
              <a:rPr lang="en-US" sz="4000"/>
              <a:t>T</a:t>
            </a:r>
            <a:r>
              <a:rPr lang="en-US" sz="3200"/>
              <a:t>HEORIES FOR DECLINE OF MINOANS</a:t>
            </a:r>
            <a:br>
              <a:rPr lang="en-US" sz="3200"/>
            </a:br>
            <a:r>
              <a:rPr lang="en-US" sz="4000"/>
              <a:t/>
            </a:r>
            <a:br>
              <a:rPr lang="en-US" sz="4000"/>
            </a:br>
            <a:endParaRPr lang="en-US" sz="40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924800" cy="2438400"/>
          </a:xfrm>
        </p:spPr>
        <p:txBody>
          <a:bodyPr>
            <a:normAutofit/>
          </a:bodyPr>
          <a:lstStyle/>
          <a:p>
            <a:r>
              <a:rPr lang="en-US" sz="2800" dirty="0"/>
              <a:t>1750 BCE- </a:t>
            </a:r>
            <a:r>
              <a:rPr lang="en-US" sz="2800" dirty="0" smtClean="0"/>
              <a:t>______________destroys </a:t>
            </a:r>
            <a:r>
              <a:rPr lang="en-US" sz="2800" dirty="0"/>
              <a:t>Minoan palaces </a:t>
            </a:r>
          </a:p>
          <a:p>
            <a:r>
              <a:rPr lang="en-US" sz="2800" dirty="0"/>
              <a:t>1628 BCE- volcano erupts at </a:t>
            </a:r>
            <a:r>
              <a:rPr lang="en-US" sz="2800" dirty="0" smtClean="0"/>
              <a:t>_______</a:t>
            </a:r>
            <a:endParaRPr lang="en-US" sz="2800" dirty="0"/>
          </a:p>
          <a:p>
            <a:r>
              <a:rPr lang="en-US" sz="2800" dirty="0"/>
              <a:t>1400 BCE- </a:t>
            </a:r>
            <a:r>
              <a:rPr lang="en-US" sz="2800" dirty="0" smtClean="0"/>
              <a:t>________ between </a:t>
            </a:r>
            <a:r>
              <a:rPr lang="en-US" sz="2800" dirty="0"/>
              <a:t>Minoans and </a:t>
            </a:r>
            <a:r>
              <a:rPr lang="en-US" sz="2800" dirty="0" err="1"/>
              <a:t>Myceaneans</a:t>
            </a:r>
            <a:r>
              <a:rPr lang="en-US" sz="2800" dirty="0"/>
              <a:t> led to decline of power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2" y="4962236"/>
            <a:ext cx="22193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130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/>
              <a:t/>
            </a:r>
            <a:br>
              <a:rPr lang="en-US" sz="3200"/>
            </a:br>
            <a:r>
              <a:rPr lang="en-US" sz="3200"/>
              <a:t>Enter the Mycenaeans</a:t>
            </a:r>
            <a:br>
              <a:rPr lang="en-US" sz="3200"/>
            </a:br>
            <a:r>
              <a:rPr lang="en-US" sz="3200"/>
              <a:t>c. 1700 – 600 BCE</a:t>
            </a:r>
            <a:br>
              <a:rPr lang="en-US" sz="3200"/>
            </a:br>
            <a:endParaRPr lang="en-US" sz="32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03398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600" dirty="0"/>
              <a:t>1490 BCE- Minoan palaces had been rebuilt however all were destroyed except at </a:t>
            </a:r>
            <a:r>
              <a:rPr lang="en-US" sz="2600" dirty="0" smtClean="0"/>
              <a:t>__________ by </a:t>
            </a:r>
            <a:r>
              <a:rPr lang="en-US" sz="2600" dirty="0"/>
              <a:t>Mycenaean warriors </a:t>
            </a:r>
          </a:p>
          <a:p>
            <a:pPr>
              <a:lnSpc>
                <a:spcPct val="80000"/>
              </a:lnSpc>
            </a:pPr>
            <a:r>
              <a:rPr lang="en-US" sz="2600" dirty="0" err="1"/>
              <a:t>Mycenaeans</a:t>
            </a:r>
            <a:r>
              <a:rPr lang="en-US" sz="2600" dirty="0"/>
              <a:t> took control of </a:t>
            </a:r>
            <a:r>
              <a:rPr lang="en-US" sz="2600" dirty="0" smtClean="0"/>
              <a:t>_________vat </a:t>
            </a:r>
            <a:r>
              <a:rPr lang="en-US" sz="2600" dirty="0"/>
              <a:t>Knossos by 1500 BCE </a:t>
            </a:r>
          </a:p>
          <a:p>
            <a:pPr>
              <a:lnSpc>
                <a:spcPct val="80000"/>
              </a:lnSpc>
            </a:pPr>
            <a:r>
              <a:rPr lang="en-US" sz="2600" dirty="0" err="1"/>
              <a:t>Myceneans</a:t>
            </a:r>
            <a:r>
              <a:rPr lang="en-US" sz="2600" dirty="0"/>
              <a:t> controlled mainland </a:t>
            </a:r>
            <a:r>
              <a:rPr lang="en-US" sz="2600" dirty="0" smtClean="0"/>
              <a:t>_________ = </a:t>
            </a:r>
            <a:r>
              <a:rPr lang="en-US" sz="2600" dirty="0"/>
              <a:t>main political </a:t>
            </a:r>
            <a:r>
              <a:rPr lang="en-US" sz="2600" dirty="0" smtClean="0"/>
              <a:t>center </a:t>
            </a:r>
            <a:r>
              <a:rPr lang="en-US" sz="2600" dirty="0"/>
              <a:t>was Mycenae 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More interested in war as </a:t>
            </a:r>
            <a:r>
              <a:rPr lang="en-US" sz="2600" dirty="0" smtClean="0"/>
              <a:t>___________ and </a:t>
            </a:r>
            <a:r>
              <a:rPr lang="en-US" sz="2600" dirty="0"/>
              <a:t>grave sites reflect </a:t>
            </a:r>
            <a:r>
              <a:rPr lang="en-US" sz="2600" dirty="0" smtClean="0"/>
              <a:t>______________, </a:t>
            </a:r>
            <a:r>
              <a:rPr lang="en-US" sz="2600" dirty="0"/>
              <a:t>weapons, </a:t>
            </a:r>
            <a:r>
              <a:rPr lang="en-US" sz="2600" dirty="0" smtClean="0"/>
              <a:t>armor </a:t>
            </a:r>
            <a:r>
              <a:rPr lang="en-US" sz="2600" dirty="0"/>
              <a:t>and war as well as fortified palace walls 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Slowly Minoan culture and traditions </a:t>
            </a:r>
            <a:r>
              <a:rPr lang="en-US" sz="2600" dirty="0" smtClean="0"/>
              <a:t>________________</a:t>
            </a:r>
            <a:r>
              <a:rPr lang="en-US" sz="2600" dirty="0"/>
              <a:t/>
            </a:r>
            <a:br>
              <a:rPr lang="en-US" sz="2600" dirty="0"/>
            </a:br>
            <a:endParaRPr lang="en-US" sz="26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796" y="5103091"/>
            <a:ext cx="1853503" cy="140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647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/>
              <a:t/>
            </a:r>
            <a:br>
              <a:rPr lang="en-US" sz="3200"/>
            </a:br>
            <a:r>
              <a:rPr lang="en-US" sz="3200"/>
              <a:t>THEORIES FOR DECLINE OF MYCEANEANS</a:t>
            </a:r>
            <a:r>
              <a:rPr lang="en-US" sz="4000"/>
              <a:t/>
            </a:r>
            <a:br>
              <a:rPr lang="en-US" sz="4000"/>
            </a:br>
            <a:endParaRPr lang="en-US" sz="40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429000"/>
          </a:xfrm>
        </p:spPr>
        <p:txBody>
          <a:bodyPr>
            <a:noAutofit/>
          </a:bodyPr>
          <a:lstStyle/>
          <a:p>
            <a:r>
              <a:rPr lang="en-US" sz="3400" dirty="0"/>
              <a:t>Shift in </a:t>
            </a:r>
            <a:r>
              <a:rPr lang="en-US" sz="3400" dirty="0" smtClean="0"/>
              <a:t>_______________ leading </a:t>
            </a:r>
            <a:r>
              <a:rPr lang="en-US" sz="3400" dirty="0"/>
              <a:t>to drought forcing </a:t>
            </a:r>
            <a:r>
              <a:rPr lang="en-US" sz="3400" dirty="0" err="1"/>
              <a:t>Myceanans</a:t>
            </a:r>
            <a:r>
              <a:rPr lang="en-US" sz="3400" dirty="0"/>
              <a:t> to migrate to more fertile lands</a:t>
            </a:r>
            <a:br>
              <a:rPr lang="en-US" sz="3400" dirty="0"/>
            </a:br>
            <a:endParaRPr lang="en-US" sz="3400" dirty="0"/>
          </a:p>
          <a:p>
            <a:r>
              <a:rPr lang="en-US" sz="3400" dirty="0"/>
              <a:t>Tribe of </a:t>
            </a:r>
            <a:r>
              <a:rPr lang="en-US" sz="3400" dirty="0" smtClean="0"/>
              <a:t>_______________ warriors </a:t>
            </a:r>
            <a:r>
              <a:rPr lang="en-US" sz="3400" dirty="0"/>
              <a:t>from north of Greece (</a:t>
            </a:r>
            <a:r>
              <a:rPr lang="en-US" sz="3400" dirty="0" err="1"/>
              <a:t>Dorians</a:t>
            </a:r>
            <a:r>
              <a:rPr lang="en-US" sz="3400" dirty="0"/>
              <a:t>) destroyed </a:t>
            </a:r>
            <a:r>
              <a:rPr lang="en-US" sz="3400" dirty="0" err="1"/>
              <a:t>Mycenaeans</a:t>
            </a:r>
            <a:r>
              <a:rPr lang="en-US" sz="3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965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/>
              <a:t>Trojan War</a:t>
            </a:r>
            <a:r>
              <a:rPr lang="en-US" sz="4000"/>
              <a:t/>
            </a:r>
            <a:br>
              <a:rPr lang="en-US" sz="4000"/>
            </a:br>
            <a:endParaRPr lang="en-US" sz="40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 </a:t>
            </a:r>
            <a:r>
              <a:rPr lang="en-US" i="1" dirty="0"/>
              <a:t>Was the Trojan War a real historical event or merely a legend in Mycenaean history?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81400"/>
            <a:ext cx="185737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76600"/>
            <a:ext cx="21621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038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Trojan War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Two epic poems by Homer </a:t>
            </a:r>
            <a:r>
              <a:rPr lang="ja-JP" altLang="en-US" dirty="0" smtClean="0">
                <a:latin typeface="Arial"/>
              </a:rPr>
              <a:t>“</a:t>
            </a:r>
            <a:r>
              <a:rPr lang="en-US" altLang="ja-JP" dirty="0" smtClean="0"/>
              <a:t>________</a:t>
            </a:r>
            <a:r>
              <a:rPr lang="ja-JP" altLang="en-US" dirty="0" smtClean="0">
                <a:latin typeface="Arial"/>
              </a:rPr>
              <a:t>”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Odyssey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describe the Trojan War </a:t>
            </a:r>
          </a:p>
          <a:p>
            <a:pPr>
              <a:lnSpc>
                <a:spcPct val="80000"/>
              </a:lnSpc>
            </a:pPr>
            <a:r>
              <a:rPr lang="en-US" dirty="0"/>
              <a:t>Approximately 1194-1184 BCE </a:t>
            </a:r>
          </a:p>
          <a:p>
            <a:pPr>
              <a:lnSpc>
                <a:spcPct val="80000"/>
              </a:lnSpc>
            </a:pPr>
            <a:r>
              <a:rPr lang="en-US" dirty="0"/>
              <a:t>Greeks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smtClean="0"/>
              <a:t>__________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__________ of </a:t>
            </a:r>
            <a:r>
              <a:rPr lang="en-US" dirty="0"/>
              <a:t>Sparta + </a:t>
            </a:r>
            <a:r>
              <a:rPr lang="en-US" dirty="0" smtClean="0"/>
              <a:t>______ of </a:t>
            </a:r>
            <a:r>
              <a:rPr lang="en-US" dirty="0"/>
              <a:t>Troy 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the face that launched a thousand ships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</a:t>
            </a:r>
          </a:p>
          <a:p>
            <a:pPr>
              <a:lnSpc>
                <a:spcPct val="80000"/>
              </a:lnSpc>
            </a:pPr>
            <a:r>
              <a:rPr lang="en-US" dirty="0"/>
              <a:t>Achilles, Odysseus, Hector, Agamemnon and the Trojan </a:t>
            </a:r>
            <a:r>
              <a:rPr lang="en-US" dirty="0" smtClean="0"/>
              <a:t>____________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•Archaeologist- Heinrich Schliemann  (claims that he found </a:t>
            </a:r>
            <a:r>
              <a:rPr lang="en-US" dirty="0" smtClean="0"/>
              <a:t>_______ and </a:t>
            </a:r>
            <a:r>
              <a:rPr lang="en-US" dirty="0"/>
              <a:t>the early Greek civilization of </a:t>
            </a:r>
            <a:r>
              <a:rPr lang="en-US" dirty="0" err="1" smtClean="0"/>
              <a:t>Myceaneans</a:t>
            </a:r>
            <a:r>
              <a:rPr lang="en-US" dirty="0"/>
              <a:t>)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7239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884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/>
              <a:t>Archaic Period</a:t>
            </a:r>
            <a:br>
              <a:rPr lang="en-US" sz="4000" b="1"/>
            </a:br>
            <a:r>
              <a:rPr lang="en-US" sz="4000" b="1"/>
              <a:t>750 – 500 BCE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u="sng" dirty="0"/>
              <a:t>Significant events</a:t>
            </a:r>
          </a:p>
          <a:p>
            <a:pPr>
              <a:buFontTx/>
              <a:buNone/>
            </a:pPr>
            <a:r>
              <a:rPr lang="en-US" sz="2600" dirty="0"/>
              <a:t>1)  national </a:t>
            </a:r>
            <a:r>
              <a:rPr lang="en-US" sz="2600" dirty="0" smtClean="0"/>
              <a:t>______________ (</a:t>
            </a:r>
            <a:r>
              <a:rPr lang="en-US" sz="2600" dirty="0"/>
              <a:t>Homer) </a:t>
            </a:r>
          </a:p>
          <a:p>
            <a:pPr>
              <a:buFontTx/>
              <a:buNone/>
            </a:pPr>
            <a:r>
              <a:rPr lang="en-US" sz="2600" dirty="0"/>
              <a:t>2)  resurgence of </a:t>
            </a:r>
            <a:r>
              <a:rPr lang="en-US" sz="2600" dirty="0" smtClean="0"/>
              <a:t>________</a:t>
            </a:r>
            <a:r>
              <a:rPr lang="en-US" sz="2600" dirty="0"/>
              <a:t>   </a:t>
            </a:r>
          </a:p>
          <a:p>
            <a:pPr>
              <a:buFontTx/>
              <a:buNone/>
            </a:pPr>
            <a:r>
              <a:rPr lang="en-US" sz="2600" dirty="0"/>
              <a:t>3)  colonization of Sicily and Italy    </a:t>
            </a:r>
          </a:p>
          <a:p>
            <a:pPr>
              <a:buFontTx/>
              <a:buNone/>
            </a:pPr>
            <a:r>
              <a:rPr lang="en-US" sz="2600" dirty="0"/>
              <a:t>4)  </a:t>
            </a:r>
            <a:r>
              <a:rPr lang="en-US" sz="2600" dirty="0">
                <a:hlinkClick r:id="rId2"/>
              </a:rPr>
              <a:t>Olympic Games </a:t>
            </a:r>
            <a:r>
              <a:rPr lang="en-US" sz="2600" dirty="0" smtClean="0"/>
              <a:t>-_______</a:t>
            </a:r>
            <a:r>
              <a:rPr lang="en-US" sz="2600" dirty="0"/>
              <a:t> </a:t>
            </a:r>
            <a:r>
              <a:rPr lang="en-US" sz="2600" dirty="0" smtClean="0"/>
              <a:t>BCE </a:t>
            </a:r>
            <a:r>
              <a:rPr lang="en-US" sz="2600" dirty="0"/>
              <a:t> </a:t>
            </a:r>
          </a:p>
          <a:p>
            <a:pPr>
              <a:buFontTx/>
              <a:buNone/>
            </a:pPr>
            <a:r>
              <a:rPr lang="en-US" sz="2600" dirty="0"/>
              <a:t>5)  Stone </a:t>
            </a:r>
            <a:r>
              <a:rPr lang="en-US" sz="2600" dirty="0" smtClean="0"/>
              <a:t>___________ of </a:t>
            </a:r>
            <a:r>
              <a:rPr lang="en-US" sz="2600" dirty="0"/>
              <a:t>human figures</a:t>
            </a:r>
          </a:p>
          <a:p>
            <a:pPr>
              <a:buFontTx/>
              <a:buNone/>
            </a:pPr>
            <a:r>
              <a:rPr lang="en-US" sz="2600" dirty="0"/>
              <a:t>6)  rise of city states (polis)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2" y="2981325"/>
            <a:ext cx="6191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09800"/>
            <a:ext cx="1371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62400"/>
            <a:ext cx="12001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397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Classical Greece (500 – 336 BCE)</a:t>
            </a:r>
            <a:br>
              <a:rPr lang="en-US" sz="4000"/>
            </a:br>
            <a:endParaRPr lang="en-US" sz="40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Polis (city states) = all had its own form of government, laws and </a:t>
            </a:r>
            <a:r>
              <a:rPr lang="en-US" sz="2800" dirty="0" smtClean="0"/>
              <a:t>____________</a:t>
            </a:r>
            <a:r>
              <a:rPr lang="en-US" sz="2800" dirty="0"/>
              <a:t>  (Corinth, Thebes, Athens, Sparta)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Dominance of </a:t>
            </a:r>
            <a:r>
              <a:rPr lang="en-US" sz="2800" dirty="0" smtClean="0"/>
              <a:t>______________ as </a:t>
            </a:r>
            <a:r>
              <a:rPr lang="en-US" sz="2800" dirty="0"/>
              <a:t>political power (</a:t>
            </a:r>
            <a:r>
              <a:rPr lang="en-US" sz="2800" dirty="0" err="1"/>
              <a:t>Delian</a:t>
            </a:r>
            <a:r>
              <a:rPr lang="en-US" sz="2800" dirty="0"/>
              <a:t> League)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Construction of Parthenon and </a:t>
            </a:r>
            <a:r>
              <a:rPr lang="en-US" sz="2800" dirty="0" smtClean="0"/>
              <a:t>________________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Full development of democracy under </a:t>
            </a:r>
            <a:r>
              <a:rPr lang="en-US" sz="2800" dirty="0" smtClean="0"/>
              <a:t>_____________ of </a:t>
            </a:r>
            <a:r>
              <a:rPr lang="en-US" sz="2800" dirty="0"/>
              <a:t>Athens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Classical age of Greece produced great literature, poetry, </a:t>
            </a:r>
            <a:r>
              <a:rPr lang="en-US" sz="2800" dirty="0" smtClean="0"/>
              <a:t>_______________, </a:t>
            </a:r>
            <a:r>
              <a:rPr lang="en-US" sz="2800" dirty="0"/>
              <a:t>drama, philosophical thinkers and </a:t>
            </a:r>
            <a:r>
              <a:rPr lang="en-US" sz="2800" dirty="0" smtClean="0"/>
              <a:t>_________</a:t>
            </a:r>
            <a:r>
              <a:rPr lang="en-US" sz="2800" dirty="0"/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2757362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/>
              <a:t>Oracle of Delphi</a:t>
            </a:r>
            <a:r>
              <a:rPr lang="en-US" sz="4000"/>
              <a:t/>
            </a:r>
            <a:br>
              <a:rPr lang="en-US" sz="4000"/>
            </a:br>
            <a:endParaRPr lang="en-US" sz="40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Dating back to 1400 BC, the Oracle of Delphi was the most </a:t>
            </a:r>
            <a:br>
              <a:rPr lang="en-US" sz="2400" dirty="0"/>
            </a:br>
            <a:r>
              <a:rPr lang="en-US" sz="2400" dirty="0"/>
              <a:t>important </a:t>
            </a:r>
            <a:r>
              <a:rPr lang="en-US" sz="2400" dirty="0" smtClean="0"/>
              <a:t>_________ in </a:t>
            </a:r>
            <a:r>
              <a:rPr lang="en-US" sz="2400" dirty="0"/>
              <a:t>all Greece as the sanctuary of Apollo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Built around a sacred </a:t>
            </a:r>
            <a:r>
              <a:rPr lang="en-US" sz="2400" dirty="0" smtClean="0"/>
              <a:t>_________, </a:t>
            </a:r>
            <a:r>
              <a:rPr lang="en-US" sz="2400" dirty="0"/>
              <a:t>Delphi was</a:t>
            </a:r>
            <a:br>
              <a:rPr lang="en-US" sz="2400" dirty="0"/>
            </a:br>
            <a:r>
              <a:rPr lang="en-US" sz="2400" dirty="0"/>
              <a:t>considered to be the center (literally navel) of the world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Questions about the </a:t>
            </a:r>
            <a:r>
              <a:rPr lang="en-US" sz="2400" dirty="0" smtClean="0"/>
              <a:t>____________ were </a:t>
            </a:r>
            <a:r>
              <a:rPr lang="en-US" sz="2400" dirty="0"/>
              <a:t>answered by the </a:t>
            </a:r>
            <a:br>
              <a:rPr lang="en-US" sz="2400" dirty="0"/>
            </a:br>
            <a:r>
              <a:rPr lang="en-US" sz="2400" dirty="0" err="1"/>
              <a:t>Pythia</a:t>
            </a:r>
            <a:r>
              <a:rPr lang="en-US" sz="2400" dirty="0"/>
              <a:t>, the priestess of Apollo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Answers, usually cryptic or ambiguous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Arguments over the correct interpretation of</a:t>
            </a:r>
            <a:br>
              <a:rPr lang="en-US" sz="2400" dirty="0"/>
            </a:br>
            <a:r>
              <a:rPr lang="en-US" sz="2400" dirty="0"/>
              <a:t>an oracle were common, but the oracle was </a:t>
            </a:r>
            <a:br>
              <a:rPr lang="en-US" sz="2400" dirty="0"/>
            </a:br>
            <a:r>
              <a:rPr lang="en-US" sz="2400" dirty="0"/>
              <a:t>always happy to give another prophecy if</a:t>
            </a:r>
            <a:br>
              <a:rPr lang="en-US" sz="2400" dirty="0"/>
            </a:br>
            <a:r>
              <a:rPr lang="en-US" sz="2400" dirty="0"/>
              <a:t>more </a:t>
            </a:r>
            <a:r>
              <a:rPr lang="en-US" sz="2400" dirty="0" smtClean="0"/>
              <a:t>________ was </a:t>
            </a:r>
            <a:r>
              <a:rPr lang="en-US" sz="2400" dirty="0"/>
              <a:t>provided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It is believed that </a:t>
            </a:r>
            <a:r>
              <a:rPr lang="en-US" sz="2400" dirty="0" err="1" smtClean="0"/>
              <a:t>Pythia</a:t>
            </a:r>
            <a:r>
              <a:rPr lang="en-US" sz="2400" dirty="0" smtClean="0"/>
              <a:t> </a:t>
            </a:r>
            <a:r>
              <a:rPr lang="en-US" sz="2400" dirty="0"/>
              <a:t>was high on </a:t>
            </a:r>
            <a:br>
              <a:rPr lang="en-US" sz="2400" dirty="0"/>
            </a:br>
            <a:r>
              <a:rPr lang="en-US" sz="2400" dirty="0" err="1"/>
              <a:t>hallucinative</a:t>
            </a:r>
            <a:r>
              <a:rPr lang="en-US" sz="2400" dirty="0"/>
              <a:t> gases 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763963"/>
            <a:ext cx="1752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010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3 Major Periods of Ancient Greece Civilizations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1.  </a:t>
            </a:r>
            <a:r>
              <a:rPr lang="en-US" u="sng" dirty="0"/>
              <a:t>Early Civilizations</a:t>
            </a:r>
            <a:r>
              <a:rPr lang="en-US" dirty="0"/>
              <a:t>:  </a:t>
            </a:r>
            <a:r>
              <a:rPr lang="en-US" dirty="0" smtClean="0"/>
              <a:t>____________(</a:t>
            </a:r>
            <a:r>
              <a:rPr lang="en-US" dirty="0"/>
              <a:t>Crete) and </a:t>
            </a:r>
            <a:r>
              <a:rPr lang="en-US" dirty="0" smtClean="0"/>
              <a:t>______________</a:t>
            </a:r>
            <a:r>
              <a:rPr lang="en-US" dirty="0"/>
              <a:t>  (mi se ne) </a:t>
            </a:r>
          </a:p>
          <a:p>
            <a:pPr>
              <a:buFontTx/>
              <a:buNone/>
            </a:pPr>
            <a:r>
              <a:rPr lang="en-US" dirty="0"/>
              <a:t>2.  </a:t>
            </a:r>
            <a:r>
              <a:rPr lang="en-US" u="sng" dirty="0" smtClean="0"/>
              <a:t>_____________Greece</a:t>
            </a:r>
            <a:r>
              <a:rPr lang="en-US" dirty="0"/>
              <a:t>  (flourishing of arts, literature, philosophy; domination by Sparta and Athens) </a:t>
            </a:r>
          </a:p>
          <a:p>
            <a:pPr>
              <a:buFontTx/>
              <a:buNone/>
            </a:pPr>
            <a:r>
              <a:rPr lang="en-US" dirty="0"/>
              <a:t>3. </a:t>
            </a:r>
            <a:r>
              <a:rPr lang="en-US" u="sng" dirty="0" smtClean="0"/>
              <a:t>______________Age</a:t>
            </a:r>
            <a:r>
              <a:rPr lang="en-US" u="sng" dirty="0"/>
              <a:t>:  </a:t>
            </a:r>
            <a:r>
              <a:rPr lang="en-US" dirty="0"/>
              <a:t>Macedonia Empire and Alexander the Great</a:t>
            </a:r>
          </a:p>
        </p:txBody>
      </p:sp>
    </p:spTree>
    <p:extLst>
      <p:ext uri="{BB962C8B-B14F-4D97-AF65-F5344CB8AC3E}">
        <p14:creationId xmlns:p14="http://schemas.microsoft.com/office/powerpoint/2010/main" val="459213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Amphitheatre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5007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Athenian Democracy</a:t>
            </a:r>
            <a:br>
              <a:rPr lang="en-US" sz="2800" dirty="0"/>
            </a:br>
            <a:r>
              <a:rPr lang="ja-JP" altLang="en-US" sz="2800" dirty="0" smtClean="0">
                <a:latin typeface="Arial"/>
              </a:rPr>
              <a:t>“</a:t>
            </a:r>
            <a:r>
              <a:rPr lang="en-US" sz="2800" dirty="0" smtClean="0"/>
              <a:t>____________</a:t>
            </a:r>
            <a:r>
              <a:rPr lang="ja-JP" altLang="en-US" sz="2800" dirty="0" smtClean="0">
                <a:latin typeface="Arial"/>
              </a:rPr>
              <a:t>”</a:t>
            </a:r>
            <a:r>
              <a:rPr lang="en-US" sz="2800" dirty="0" smtClean="0"/>
              <a:t> </a:t>
            </a:r>
            <a:r>
              <a:rPr lang="en-US" sz="2800" dirty="0"/>
              <a:t>= people; </a:t>
            </a:r>
            <a:r>
              <a:rPr lang="ja-JP" altLang="en-US" sz="2800" dirty="0" smtClean="0">
                <a:latin typeface="Arial"/>
              </a:rPr>
              <a:t>“</a:t>
            </a:r>
            <a:r>
              <a:rPr lang="en-US" sz="2800" dirty="0" smtClean="0"/>
              <a:t>___________</a:t>
            </a:r>
            <a:r>
              <a:rPr lang="ja-JP" altLang="en-US" sz="2800" dirty="0" smtClean="0">
                <a:latin typeface="Arial"/>
              </a:rPr>
              <a:t>”</a:t>
            </a:r>
            <a:r>
              <a:rPr lang="en-US" sz="2800" dirty="0" smtClean="0"/>
              <a:t> </a:t>
            </a:r>
            <a:r>
              <a:rPr lang="en-US" sz="2800" dirty="0"/>
              <a:t>= rule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Monarchy and Kings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Rise in power of aristocracy &amp; </a:t>
            </a:r>
            <a:r>
              <a:rPr lang="en-US" sz="2400" dirty="0" smtClean="0"/>
              <a:t>___________________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Hoplites c. 675-650 BCE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Age of </a:t>
            </a:r>
            <a:r>
              <a:rPr lang="en-US" sz="2400" dirty="0" smtClean="0"/>
              <a:t>______________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Democratic Reforms by Solon and Cleisthenes</a:t>
            </a:r>
            <a:br>
              <a:rPr lang="en-US" sz="2400" dirty="0"/>
            </a:br>
            <a:r>
              <a:rPr lang="en-US" sz="2400" dirty="0"/>
              <a:t>= Three </a:t>
            </a:r>
            <a:r>
              <a:rPr lang="en-US" sz="2400" dirty="0" smtClean="0"/>
              <a:t>_____________ of </a:t>
            </a:r>
            <a:r>
              <a:rPr lang="en-US" sz="2400" dirty="0"/>
              <a:t>Athenians Democracy:  </a:t>
            </a:r>
            <a:br>
              <a:rPr lang="en-US" sz="2400" dirty="0"/>
            </a:br>
            <a:r>
              <a:rPr lang="en-US" sz="2400" dirty="0"/>
              <a:t>1.  Council of 500     2. Assembly    3.   </a:t>
            </a:r>
            <a:r>
              <a:rPr lang="en-US" sz="2400" dirty="0" smtClean="0"/>
              <a:t>_____________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Athens </a:t>
            </a:r>
            <a:r>
              <a:rPr lang="en-US" sz="2400" dirty="0"/>
              <a:t>lived under a radically </a:t>
            </a:r>
            <a:r>
              <a:rPr lang="en-US" sz="2400" dirty="0" smtClean="0"/>
              <a:t>________________ government </a:t>
            </a:r>
            <a:r>
              <a:rPr lang="en-US" sz="2400" dirty="0"/>
              <a:t>from 508 until 322 BCE. The People governed themselves, debating and voting </a:t>
            </a:r>
            <a:r>
              <a:rPr lang="en-US" sz="2400" dirty="0" smtClean="0"/>
              <a:t>_______________ on </a:t>
            </a:r>
            <a:r>
              <a:rPr lang="en-US" sz="2400" dirty="0"/>
              <a:t>issues great and small, from matters of war and peace to the proper qualifications for ferry-boat captains  </a:t>
            </a:r>
          </a:p>
        </p:txBody>
      </p:sp>
    </p:spTree>
    <p:extLst>
      <p:ext uri="{BB962C8B-B14F-4D97-AF65-F5344CB8AC3E}">
        <p14:creationId xmlns:p14="http://schemas.microsoft.com/office/powerpoint/2010/main" val="1648094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How effective was Athenian Democracy?</a:t>
            </a:r>
            <a:br>
              <a:rPr lang="en-US" sz="3200"/>
            </a:br>
            <a:endParaRPr lang="en-US" sz="32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Ancient Athens is often referred to as the </a:t>
            </a:r>
            <a:r>
              <a:rPr lang="en-US" sz="2400" dirty="0" smtClean="0"/>
              <a:t>__________ of </a:t>
            </a:r>
            <a:r>
              <a:rPr lang="en-US" sz="2400" dirty="0"/>
              <a:t>democracy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Democracy flourished during the </a:t>
            </a:r>
            <a:r>
              <a:rPr lang="en-US" sz="2400" dirty="0" smtClean="0"/>
              <a:t>___________ Age </a:t>
            </a:r>
            <a:r>
              <a:rPr lang="en-US" sz="2400" dirty="0"/>
              <a:t>of Athens (4th Century BCE) under Pericles 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___________ Democracy</a:t>
            </a:r>
            <a:r>
              <a:rPr lang="en-US" sz="2400" dirty="0"/>
              <a:t>= All the male citizens would gather, discussed  the issues, and then voted on them.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However, Athenian democracy was </a:t>
            </a:r>
            <a:r>
              <a:rPr lang="en-US" sz="2400" dirty="0" smtClean="0"/>
              <a:t>_____________. </a:t>
            </a:r>
            <a:r>
              <a:rPr lang="en-US" sz="2400" dirty="0"/>
              <a:t>Only male citizens were allowed to take part in running the government (made up approx. 10% of population). Women, slaves, and foreigners were excluded from public affairs. The policy of </a:t>
            </a:r>
            <a:r>
              <a:rPr lang="en-US" sz="2400" dirty="0" smtClean="0"/>
              <a:t>_____________ also </a:t>
            </a:r>
            <a:r>
              <a:rPr lang="en-US" sz="2400" dirty="0"/>
              <a:t>created some </a:t>
            </a:r>
            <a:r>
              <a:rPr lang="en-US" sz="2400" dirty="0" smtClean="0"/>
              <a:t>____________ as </a:t>
            </a:r>
            <a:r>
              <a:rPr lang="en-US" sz="2400" dirty="0"/>
              <a:t>the Assembly could exile a speaker / leader by vote if they feel they are too powerful</a:t>
            </a:r>
          </a:p>
        </p:txBody>
      </p:sp>
    </p:spTree>
    <p:extLst>
      <p:ext uri="{BB962C8B-B14F-4D97-AF65-F5344CB8AC3E}">
        <p14:creationId xmlns:p14="http://schemas.microsoft.com/office/powerpoint/2010/main" val="54349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/>
              <a:t>Daily Life in Athens</a:t>
            </a:r>
            <a:r>
              <a:rPr lang="en-US" sz="4000"/>
              <a:t/>
            </a:r>
            <a:br>
              <a:rPr lang="en-US" sz="4000"/>
            </a:br>
            <a:endParaRPr lang="en-US" sz="40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3000" u="sng" dirty="0"/>
              <a:t>MEN</a:t>
            </a:r>
          </a:p>
          <a:p>
            <a:pPr>
              <a:lnSpc>
                <a:spcPct val="80000"/>
              </a:lnSpc>
            </a:pPr>
            <a:r>
              <a:rPr lang="en-US" sz="3000" dirty="0"/>
              <a:t>Only men could be </a:t>
            </a:r>
            <a:r>
              <a:rPr lang="en-US" sz="3000" dirty="0" smtClean="0"/>
              <a:t>_______________; </a:t>
            </a:r>
            <a:r>
              <a:rPr lang="en-US" sz="3000" dirty="0"/>
              <a:t>men ran </a:t>
            </a:r>
            <a:r>
              <a:rPr lang="en-US" sz="3000" dirty="0" smtClean="0"/>
              <a:t>____________________</a:t>
            </a:r>
            <a:endParaRPr lang="en-US" sz="3000" dirty="0"/>
          </a:p>
          <a:p>
            <a:pPr>
              <a:lnSpc>
                <a:spcPct val="80000"/>
              </a:lnSpc>
            </a:pPr>
            <a:r>
              <a:rPr lang="en-US" sz="3000" dirty="0" smtClean="0"/>
              <a:t>Advancements </a:t>
            </a:r>
            <a:r>
              <a:rPr lang="en-US" sz="3000" dirty="0"/>
              <a:t>in culture, </a:t>
            </a:r>
            <a:r>
              <a:rPr lang="en-US" sz="3000" dirty="0" smtClean="0"/>
              <a:t>____________, </a:t>
            </a:r>
            <a:r>
              <a:rPr lang="en-US" sz="3000" dirty="0"/>
              <a:t>literature, philosophy, wealth, expansion, </a:t>
            </a:r>
            <a:r>
              <a:rPr lang="en-US" sz="3000" dirty="0" smtClean="0"/>
              <a:t>_________</a:t>
            </a:r>
            <a:endParaRPr lang="en-US" sz="3000" dirty="0"/>
          </a:p>
          <a:p>
            <a:pPr>
              <a:lnSpc>
                <a:spcPct val="80000"/>
              </a:lnSpc>
            </a:pPr>
            <a:r>
              <a:rPr lang="en-US" sz="3000" dirty="0" smtClean="0"/>
              <a:t>Reliance </a:t>
            </a:r>
            <a:r>
              <a:rPr lang="en-US" sz="3000" dirty="0"/>
              <a:t>on </a:t>
            </a:r>
            <a:r>
              <a:rPr lang="en-US" sz="3000" dirty="0" smtClean="0"/>
              <a:t>___________ and ____________ opened </a:t>
            </a:r>
            <a:r>
              <a:rPr lang="en-US" sz="3000" dirty="0"/>
              <a:t>up free time for men to discuss philosophy and participate in </a:t>
            </a:r>
            <a:r>
              <a:rPr lang="en-US" sz="3000" dirty="0" smtClean="0"/>
              <a:t>____________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10006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Life in Athens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u="sng" dirty="0" smtClean="0"/>
              <a:t>WOMEN 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Women could not _________, hold office or own property and did mostly ________________duties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Education involved spinning, weaving and ______________ arts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At 15 years old, girls were considered ready for _____________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u="sng" dirty="0" smtClean="0"/>
              <a:t>SLAVES 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Ratio of slaves to free men was quite high as historians estimate that as much as _____% of people in Athens area were slaves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Slaves were household servants; had few __________; some could gain freedom from generous ______________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595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Spartan Government: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153400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Democratic </a:t>
            </a:r>
            <a:r>
              <a:rPr lang="en-US" sz="2400" b="1" dirty="0" err="1"/>
              <a:t>Timocratic</a:t>
            </a:r>
            <a:r>
              <a:rPr lang="en-US" sz="2400" b="1" dirty="0"/>
              <a:t> Monarchial Oligarchy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Government ruled by a Council= made up of  2 kings </a:t>
            </a:r>
            <a:r>
              <a:rPr lang="en-US" sz="2800" dirty="0" smtClean="0"/>
              <a:t>(_____________) </a:t>
            </a:r>
            <a:r>
              <a:rPr lang="en-US" sz="2800" dirty="0"/>
              <a:t>and 28 nobles (over age of </a:t>
            </a:r>
            <a:r>
              <a:rPr lang="en-US" sz="2800" dirty="0" smtClean="0"/>
              <a:t>____) </a:t>
            </a:r>
            <a:r>
              <a:rPr lang="en-US" sz="2800" dirty="0"/>
              <a:t>who made most political </a:t>
            </a:r>
            <a:r>
              <a:rPr lang="en-US" sz="2800" dirty="0" smtClean="0"/>
              <a:t>_____________and </a:t>
            </a:r>
            <a:r>
              <a:rPr lang="en-US" sz="2800" dirty="0"/>
              <a:t>foreign policy and was supreme </a:t>
            </a:r>
            <a:r>
              <a:rPr lang="en-US" sz="2800" dirty="0" smtClean="0"/>
              <a:t>______________ court 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Assembly of the </a:t>
            </a:r>
            <a:r>
              <a:rPr lang="en-US" sz="2800" dirty="0" smtClean="0"/>
              <a:t>_____________ (</a:t>
            </a:r>
            <a:r>
              <a:rPr lang="en-US" sz="2800" dirty="0"/>
              <a:t>democracy)- Spartan males over the age of 30 who could veto and approve </a:t>
            </a:r>
            <a:r>
              <a:rPr lang="en-US" sz="2800" dirty="0" smtClean="0"/>
              <a:t>____________made </a:t>
            </a:r>
            <a:r>
              <a:rPr lang="en-US" sz="2800" dirty="0"/>
              <a:t>by Kings and Council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5 </a:t>
            </a:r>
            <a:r>
              <a:rPr lang="en-US" sz="2800" dirty="0" smtClean="0"/>
              <a:t>__________ (</a:t>
            </a:r>
            <a:r>
              <a:rPr lang="en-US" sz="2800" dirty="0"/>
              <a:t>oligarchy)- led the council, ran the military and educational system and could veto any ruling made by the Council or Assembly</a:t>
            </a:r>
            <a:br>
              <a:rPr lang="en-US" sz="2800" dirty="0"/>
            </a:br>
            <a:endParaRPr lang="en-US" sz="2800" b="1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116" y="0"/>
            <a:ext cx="1219684" cy="152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434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Spartan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Spartan government was considered one of the most ___________ in all of Ancient Greece = led to a warrior and _____________ state  (state above individual)</a:t>
            </a: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Aries- God of ________ was a patron god of the city, of wars, battles, and warriors, and also of _____________________ in battle.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98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Daily Life in Sparta</a:t>
            </a:r>
            <a:endParaRPr lang="en-US" u="sng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u="sng" dirty="0"/>
              <a:t>MEN</a:t>
            </a:r>
          </a:p>
          <a:p>
            <a:pPr>
              <a:lnSpc>
                <a:spcPct val="80000"/>
              </a:lnSpc>
            </a:pPr>
            <a:r>
              <a:rPr lang="en-US" dirty="0"/>
              <a:t>At 30 men became </a:t>
            </a:r>
            <a:r>
              <a:rPr lang="en-US" dirty="0" smtClean="0"/>
              <a:t>_____________ and </a:t>
            </a:r>
            <a:r>
              <a:rPr lang="en-US" dirty="0"/>
              <a:t>could </a:t>
            </a:r>
            <a:r>
              <a:rPr lang="en-US" dirty="0" smtClean="0"/>
              <a:t>_______ in </a:t>
            </a:r>
            <a:r>
              <a:rPr lang="en-US" dirty="0"/>
              <a:t>Assembly, marry, own a house </a:t>
            </a:r>
          </a:p>
          <a:p>
            <a:pPr>
              <a:lnSpc>
                <a:spcPct val="80000"/>
              </a:lnSpc>
            </a:pPr>
            <a:r>
              <a:rPr lang="en-US" dirty="0"/>
              <a:t>Educated in </a:t>
            </a:r>
            <a:r>
              <a:rPr lang="en-US" dirty="0" smtClean="0"/>
              <a:t>____________, </a:t>
            </a:r>
            <a:r>
              <a:rPr lang="en-US" dirty="0"/>
              <a:t>fitness and use of weapons </a:t>
            </a:r>
          </a:p>
          <a:p>
            <a:pPr>
              <a:lnSpc>
                <a:spcPct val="80000"/>
              </a:lnSpc>
            </a:pPr>
            <a:r>
              <a:rPr lang="en-US" dirty="0"/>
              <a:t>Boys started military training at the age of </a:t>
            </a:r>
            <a:r>
              <a:rPr lang="en-US" dirty="0" smtClean="0"/>
              <a:t>__; </a:t>
            </a:r>
            <a:r>
              <a:rPr lang="en-US" dirty="0"/>
              <a:t>joined military at age of </a:t>
            </a:r>
            <a:r>
              <a:rPr lang="en-US" dirty="0" smtClean="0"/>
              <a:t>___; </a:t>
            </a:r>
            <a:r>
              <a:rPr lang="en-US" dirty="0"/>
              <a:t>end of military service at the age of </a:t>
            </a:r>
            <a:r>
              <a:rPr lang="en-US" dirty="0" smtClean="0"/>
              <a:t>___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Soldiers given land which was farmed by the </a:t>
            </a:r>
            <a:r>
              <a:rPr lang="en-US" dirty="0" smtClean="0"/>
              <a:t>_____________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965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Life in Sparta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u="sng" dirty="0" smtClean="0"/>
              <a:t>\WOMEN 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Girls taught reading and ____________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Participated in running and wrestling, foot races, staged ____________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Wives of Spartan soldiers supervised __________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Expected and driven to produce strong and healthy _________________ and be loyal to the state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Spartan women could own and control property but held no ____________rights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u="sng" dirty="0" smtClean="0"/>
              <a:t>SLAVES 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•Slaves were called _____________ (agricultural slaves / peasants) made up 2/3 of population = defeated </a:t>
            </a:r>
            <a:r>
              <a:rPr lang="en-US" dirty="0" err="1" smtClean="0"/>
              <a:t>Messenian</a:t>
            </a:r>
            <a:r>
              <a:rPr lang="en-US" dirty="0" smtClean="0"/>
              <a:t> peoples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Attempted revolt in 640 BCE but was _____________ (this forced Sparta to create a stronger army)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86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Greek Architecture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Parthenon </a:t>
            </a:r>
          </a:p>
          <a:p>
            <a:pPr>
              <a:lnSpc>
                <a:spcPct val="90000"/>
              </a:lnSpc>
            </a:pPr>
            <a:r>
              <a:rPr lang="en-US"/>
              <a:t>Acropolis </a:t>
            </a:r>
          </a:p>
          <a:p>
            <a:pPr>
              <a:lnSpc>
                <a:spcPct val="90000"/>
              </a:lnSpc>
            </a:pPr>
            <a:r>
              <a:rPr lang="en-US"/>
              <a:t>Statue of Athena </a:t>
            </a:r>
          </a:p>
          <a:p>
            <a:pPr>
              <a:lnSpc>
                <a:spcPct val="90000"/>
              </a:lnSpc>
            </a:pPr>
            <a:r>
              <a:rPr lang="en-US"/>
              <a:t>Public buildings </a:t>
            </a:r>
          </a:p>
          <a:p>
            <a:pPr>
              <a:lnSpc>
                <a:spcPct val="90000"/>
              </a:lnSpc>
            </a:pPr>
            <a:r>
              <a:rPr lang="en-US"/>
              <a:t>Columns </a:t>
            </a:r>
          </a:p>
          <a:p>
            <a:pPr>
              <a:lnSpc>
                <a:spcPct val="90000"/>
              </a:lnSpc>
            </a:pPr>
            <a:r>
              <a:rPr lang="en-US"/>
              <a:t>Marble </a:t>
            </a:r>
          </a:p>
          <a:p>
            <a:pPr>
              <a:lnSpc>
                <a:spcPct val="90000"/>
              </a:lnSpc>
            </a:pPr>
            <a:r>
              <a:rPr lang="en-US"/>
              <a:t>Frieze 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31242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876800"/>
            <a:ext cx="17145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916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/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r>
              <a:rPr lang="en-US" sz="4000"/>
              <a:t>What are the characteristics of Ancient Greece</a:t>
            </a:r>
            <a:r>
              <a:rPr lang="ja-JP" altLang="en-US" sz="4000">
                <a:latin typeface="Arial"/>
              </a:rPr>
              <a:t>’</a:t>
            </a:r>
            <a:r>
              <a:rPr lang="en-US" sz="4000"/>
              <a:t>s geography?</a:t>
            </a:r>
            <a:br>
              <a:rPr lang="en-US" sz="4000"/>
            </a:br>
            <a:endParaRPr lang="en-US" sz="40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/>
              <a:t/>
            </a:r>
            <a:br>
              <a:rPr lang="en-US" b="1"/>
            </a:br>
            <a:endParaRPr lang="en-US" b="1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2233613"/>
            <a:ext cx="482917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010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/>
              <a:t>Greek Columns</a:t>
            </a:r>
            <a:r>
              <a:rPr lang="en-US" sz="4000"/>
              <a:t/>
            </a:r>
            <a:br>
              <a:rPr lang="en-US" sz="4000"/>
            </a:br>
            <a:endParaRPr lang="en-US" sz="40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4525963"/>
          </a:xfrm>
        </p:spPr>
        <p:txBody>
          <a:bodyPr/>
          <a:lstStyle/>
          <a:p>
            <a:r>
              <a:rPr lang="en-US" dirty="0"/>
              <a:t>Greeks developed </a:t>
            </a:r>
            <a:r>
              <a:rPr lang="en-US" u="sng" dirty="0"/>
              <a:t>three </a:t>
            </a:r>
            <a:r>
              <a:rPr lang="en-US" dirty="0"/>
              <a:t>different orders </a:t>
            </a:r>
          </a:p>
          <a:p>
            <a:r>
              <a:rPr lang="en-US" dirty="0" smtClean="0"/>
              <a:t>__________ &amp; __________ = </a:t>
            </a:r>
            <a:r>
              <a:rPr lang="en-US" dirty="0"/>
              <a:t>6th century BCE </a:t>
            </a:r>
          </a:p>
          <a:p>
            <a:r>
              <a:rPr lang="en-US" dirty="0" smtClean="0"/>
              <a:t>_______________= </a:t>
            </a:r>
            <a:r>
              <a:rPr lang="en-US" dirty="0"/>
              <a:t>5th century BCE and was further developed and used by Romans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05200"/>
            <a:ext cx="307657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693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/>
              <a:t>Greek Art</a:t>
            </a:r>
            <a:r>
              <a:rPr lang="en-US" sz="4000"/>
              <a:t/>
            </a:r>
            <a:br>
              <a:rPr lang="en-US" sz="4000"/>
            </a:br>
            <a:endParaRPr lang="en-US" sz="40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50718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First to use </a:t>
            </a:r>
            <a:r>
              <a:rPr lang="en-US" sz="2800" dirty="0" smtClean="0"/>
              <a:t>______ </a:t>
            </a:r>
            <a:r>
              <a:rPr lang="en-US" sz="2800" dirty="0"/>
              <a:t>on a flat surface by using different </a:t>
            </a:r>
            <a:r>
              <a:rPr lang="en-US" sz="2800" dirty="0" smtClean="0"/>
              <a:t>__________ to </a:t>
            </a:r>
            <a:r>
              <a:rPr lang="en-US" sz="2800" dirty="0"/>
              <a:t>give illusion of depth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Focus on the concept of the </a:t>
            </a:r>
            <a:r>
              <a:rPr lang="ja-JP" altLang="en-US" sz="2800" dirty="0" smtClean="0">
                <a:latin typeface="Arial"/>
              </a:rPr>
              <a:t>“</a:t>
            </a:r>
            <a:r>
              <a:rPr lang="en-US" sz="2800" dirty="0" smtClean="0"/>
              <a:t>_________</a:t>
            </a:r>
            <a:r>
              <a:rPr lang="ja-JP" altLang="en-US" sz="2800" dirty="0" smtClean="0">
                <a:latin typeface="Arial"/>
              </a:rPr>
              <a:t>”</a:t>
            </a:r>
            <a:r>
              <a:rPr lang="en-US" sz="2800" dirty="0" smtClean="0"/>
              <a:t> </a:t>
            </a:r>
            <a:r>
              <a:rPr lang="en-US" sz="2800" dirty="0"/>
              <a:t>(beautiful, life like youthful, calm expression)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Depictions of </a:t>
            </a:r>
            <a:r>
              <a:rPr lang="en-US" sz="2800" dirty="0" smtClean="0"/>
              <a:t>________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__________ of </a:t>
            </a:r>
            <a:r>
              <a:rPr lang="en-US" sz="2800" dirty="0"/>
              <a:t>nude forms (detailed and proportional)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Emphasis on elaborating on </a:t>
            </a:r>
            <a:r>
              <a:rPr lang="en-US" sz="2800" dirty="0" smtClean="0"/>
              <a:t>_____________ styles 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Money devoted to building theatres, stadiums, gymnasiums, </a:t>
            </a:r>
            <a:r>
              <a:rPr lang="en-US" sz="2800" dirty="0" smtClean="0"/>
              <a:t>___________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2029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/>
              <a:t>Greek </a:t>
            </a:r>
            <a:br>
              <a:rPr lang="en-US" sz="4000" b="1"/>
            </a:br>
            <a:r>
              <a:rPr lang="en-US" sz="4000" b="1"/>
              <a:t>Philosophers and Thinkers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Philosophers:  Socrates, Plato, </a:t>
            </a:r>
            <a:r>
              <a:rPr lang="en-US" sz="2800" dirty="0" smtClean="0"/>
              <a:t>___________</a:t>
            </a:r>
            <a:endParaRPr lang="en-US" sz="2800" dirty="0"/>
          </a:p>
          <a:p>
            <a:r>
              <a:rPr lang="en-US" sz="2800" dirty="0"/>
              <a:t>Establishment of philosophical </a:t>
            </a:r>
            <a:r>
              <a:rPr lang="en-US" sz="2800" dirty="0" smtClean="0"/>
              <a:t>__________that </a:t>
            </a:r>
            <a:r>
              <a:rPr lang="en-US" sz="2800" dirty="0"/>
              <a:t>examine issues such as true knowledge, the </a:t>
            </a:r>
            <a:r>
              <a:rPr lang="en-US" sz="2800" dirty="0" smtClean="0"/>
              <a:t>______, </a:t>
            </a:r>
            <a:r>
              <a:rPr lang="en-US" sz="2800" dirty="0"/>
              <a:t>love, beauty and </a:t>
            </a:r>
            <a:r>
              <a:rPr lang="en-US" sz="2800" dirty="0" smtClean="0"/>
              <a:t>_____________ learning </a:t>
            </a:r>
            <a:endParaRPr lang="en-US" sz="2800" dirty="0"/>
          </a:p>
          <a:p>
            <a:r>
              <a:rPr lang="en-US" sz="2800" dirty="0"/>
              <a:t>Logical thinking, </a:t>
            </a:r>
            <a:r>
              <a:rPr lang="en-US" sz="2800" dirty="0" smtClean="0"/>
              <a:t>_____________, </a:t>
            </a:r>
            <a:r>
              <a:rPr lang="en-US" sz="2800" dirty="0"/>
              <a:t>politics </a:t>
            </a:r>
          </a:p>
          <a:p>
            <a:r>
              <a:rPr lang="en-US" sz="2800" dirty="0"/>
              <a:t>Playwrights:  </a:t>
            </a:r>
            <a:r>
              <a:rPr lang="en-US" sz="2800" dirty="0" smtClean="0"/>
              <a:t>______________, </a:t>
            </a:r>
            <a:r>
              <a:rPr lang="en-US" sz="2800" dirty="0"/>
              <a:t>Euripides, Aeschylus </a:t>
            </a:r>
          </a:p>
          <a:p>
            <a:r>
              <a:rPr lang="en-US" sz="2800" dirty="0"/>
              <a:t>Other:  Hippocrates, Epicurus,  Archimedes, </a:t>
            </a:r>
            <a:r>
              <a:rPr lang="en-US" sz="2800" dirty="0" smtClean="0"/>
              <a:t>________________</a:t>
            </a:r>
            <a:endParaRPr lang="en-US" sz="2800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0"/>
            <a:ext cx="15525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07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Hellenistic Era:  Greece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7289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Period between conquest of Persian Empire by </a:t>
            </a:r>
            <a:r>
              <a:rPr lang="en-US" sz="2600" dirty="0" smtClean="0"/>
              <a:t>__________________the </a:t>
            </a:r>
            <a:r>
              <a:rPr lang="en-US" sz="2600" dirty="0"/>
              <a:t>Great to establishment of </a:t>
            </a:r>
            <a:r>
              <a:rPr lang="en-US" sz="2600" dirty="0" smtClean="0"/>
              <a:t>_______________ supremacy 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The word, Hellenistic, is derived from the word, </a:t>
            </a:r>
            <a:r>
              <a:rPr lang="en-US" sz="2600" dirty="0" smtClean="0"/>
              <a:t>____________, </a:t>
            </a:r>
            <a:r>
              <a:rPr lang="en-US" sz="2600" dirty="0"/>
              <a:t>which was the Greek word for the </a:t>
            </a:r>
            <a:r>
              <a:rPr lang="en-US" sz="2600" dirty="0" smtClean="0"/>
              <a:t>____________. </a:t>
            </a:r>
            <a:r>
              <a:rPr lang="en-US" sz="2600" dirty="0"/>
              <a:t>The Hellenistic age "</a:t>
            </a:r>
            <a:r>
              <a:rPr lang="en-US" sz="2600" dirty="0" err="1"/>
              <a:t>hellenized</a:t>
            </a:r>
            <a:r>
              <a:rPr lang="en-US" sz="2600" dirty="0"/>
              <a:t>" the world 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Spread of Greek </a:t>
            </a:r>
            <a:r>
              <a:rPr lang="en-US" sz="2600" dirty="0" smtClean="0"/>
              <a:t>____________ and </a:t>
            </a:r>
            <a:r>
              <a:rPr lang="en-US" sz="2600" dirty="0"/>
              <a:t>language throughout Near East, Mediterranean and Asia Minor 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Exported Greek culture: architecture, </a:t>
            </a:r>
            <a:r>
              <a:rPr lang="en-US" sz="2600" dirty="0" smtClean="0"/>
              <a:t>___________, </a:t>
            </a:r>
            <a:r>
              <a:rPr lang="en-US" sz="2600" dirty="0"/>
              <a:t>law, literature, philosophy, </a:t>
            </a:r>
            <a:r>
              <a:rPr lang="en-US" sz="2600" dirty="0" smtClean="0"/>
              <a:t>religion</a:t>
            </a:r>
            <a:r>
              <a:rPr lang="en-US" sz="2600" dirty="0"/>
              <a:t>, and art as models of perfection </a:t>
            </a:r>
          </a:p>
        </p:txBody>
      </p:sp>
    </p:spTree>
    <p:extLst>
      <p:ext uri="{BB962C8B-B14F-4D97-AF65-F5344CB8AC3E}">
        <p14:creationId xmlns:p14="http://schemas.microsoft.com/office/powerpoint/2010/main" val="2802044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Trade and Coinage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Most important crops:  </a:t>
            </a:r>
            <a:r>
              <a:rPr lang="en-US" sz="2400" dirty="0" smtClean="0"/>
              <a:t>_________ and </a:t>
            </a:r>
            <a:r>
              <a:rPr lang="en-US" sz="2400" dirty="0"/>
              <a:t>grapes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Items traded:  olive oil, wine, silver, white marble, pottery, furniture, </a:t>
            </a:r>
            <a:r>
              <a:rPr lang="en-US" sz="2400" dirty="0" smtClean="0"/>
              <a:t>___________, </a:t>
            </a:r>
            <a:r>
              <a:rPr lang="en-US" sz="2400" dirty="0"/>
              <a:t>textiles for grain, glass, ivory, timber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Trade by </a:t>
            </a:r>
            <a:r>
              <a:rPr lang="en-US" sz="2400" dirty="0" smtClean="0"/>
              <a:t>___________ system 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Coinage emerged from metallurgy that was </a:t>
            </a:r>
            <a:r>
              <a:rPr lang="en-US" sz="2400" dirty="0" smtClean="0"/>
              <a:t>____________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8th and 7th century BCE, silver pieces were </a:t>
            </a:r>
            <a:r>
              <a:rPr lang="en-US" sz="2400" dirty="0" smtClean="0"/>
              <a:t>____________ by </a:t>
            </a:r>
            <a:r>
              <a:rPr lang="en-US" sz="2400" dirty="0"/>
              <a:t>government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First </a:t>
            </a:r>
            <a:r>
              <a:rPr lang="en-US" sz="2400" dirty="0" smtClean="0"/>
              <a:t>_________ 7th</a:t>
            </a:r>
            <a:r>
              <a:rPr lang="en-US" sz="2400" dirty="0"/>
              <a:t> BCE in Lydia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By 5th century BCE, most common coinage in Mediterranean was  </a:t>
            </a:r>
            <a:r>
              <a:rPr lang="en-US" sz="2400" dirty="0" smtClean="0"/>
              <a:t>__________ coin </a:t>
            </a:r>
            <a:r>
              <a:rPr lang="en-US" sz="2400" dirty="0"/>
              <a:t>with owl on one side and Athena on other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1000"/>
            <a:ext cx="13811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075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Legacies of Greece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City states (polis) </a:t>
            </a:r>
          </a:p>
          <a:p>
            <a:pPr>
              <a:lnSpc>
                <a:spcPct val="90000"/>
              </a:lnSpc>
            </a:pPr>
            <a:r>
              <a:rPr lang="en-US" sz="2800"/>
              <a:t>Thought &amp; Philosophy </a:t>
            </a:r>
          </a:p>
          <a:p>
            <a:pPr>
              <a:lnSpc>
                <a:spcPct val="90000"/>
              </a:lnSpc>
            </a:pPr>
            <a:r>
              <a:rPr lang="en-US" sz="2800"/>
              <a:t>Greek Language </a:t>
            </a:r>
          </a:p>
          <a:p>
            <a:pPr>
              <a:lnSpc>
                <a:spcPct val="90000"/>
              </a:lnSpc>
            </a:pPr>
            <a:r>
              <a:rPr lang="en-US" sz="2800"/>
              <a:t>Politics </a:t>
            </a:r>
          </a:p>
          <a:p>
            <a:pPr>
              <a:lnSpc>
                <a:spcPct val="90000"/>
              </a:lnSpc>
            </a:pPr>
            <a:r>
              <a:rPr lang="en-US" sz="2800"/>
              <a:t>Democracy </a:t>
            </a:r>
          </a:p>
          <a:p>
            <a:pPr>
              <a:lnSpc>
                <a:spcPct val="90000"/>
              </a:lnSpc>
            </a:pPr>
            <a:r>
              <a:rPr lang="en-US" sz="2800"/>
              <a:t>Great Thinkers </a:t>
            </a:r>
          </a:p>
          <a:p>
            <a:pPr>
              <a:lnSpc>
                <a:spcPct val="90000"/>
              </a:lnSpc>
            </a:pPr>
            <a:r>
              <a:rPr lang="en-US" sz="2800"/>
              <a:t>Art and architecture </a:t>
            </a:r>
          </a:p>
          <a:p>
            <a:pPr>
              <a:lnSpc>
                <a:spcPct val="90000"/>
              </a:lnSpc>
            </a:pPr>
            <a:r>
              <a:rPr lang="en-US" sz="2800"/>
              <a:t>Myths and literature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14600"/>
            <a:ext cx="18288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448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/>
              <a:t>Geographic Features</a:t>
            </a:r>
            <a:r>
              <a:rPr lang="en-US" sz="4000"/>
              <a:t/>
            </a:r>
            <a:br>
              <a:rPr lang="en-US" sz="4000"/>
            </a:br>
            <a:endParaRPr lang="en-US" sz="40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1.Sea:  heavy </a:t>
            </a:r>
            <a:r>
              <a:rPr lang="en-US" sz="2400" dirty="0" smtClean="0"/>
              <a:t>____________ on </a:t>
            </a:r>
            <a:r>
              <a:rPr lang="en-US" sz="2400" dirty="0"/>
              <a:t>physical environment of Greece  (Aegean Sea, Ionian Sea) </a:t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2</a:t>
            </a:r>
            <a:r>
              <a:rPr lang="en-US" sz="2400" dirty="0" smtClean="0"/>
              <a:t>.______________(</a:t>
            </a:r>
            <a:r>
              <a:rPr lang="en-US" sz="2400" dirty="0"/>
              <a:t>with narrow valleys):  cover more than </a:t>
            </a:r>
            <a:r>
              <a:rPr lang="en-US" sz="2400" dirty="0" smtClean="0"/>
              <a:t>___ </a:t>
            </a:r>
            <a:r>
              <a:rPr lang="en-US" sz="2400" dirty="0"/>
              <a:t>of </a:t>
            </a:r>
            <a:r>
              <a:rPr lang="en-US" sz="2400" dirty="0" smtClean="0"/>
              <a:t>Greece</a:t>
            </a:r>
            <a:r>
              <a:rPr lang="en-US" sz="2400" dirty="0" smtClean="0">
                <a:latin typeface="Arial"/>
              </a:rPr>
              <a:t>’s</a:t>
            </a:r>
            <a:r>
              <a:rPr lang="en-US" sz="2400" dirty="0" smtClean="0"/>
              <a:t> </a:t>
            </a:r>
            <a:r>
              <a:rPr lang="en-US" sz="2400" dirty="0"/>
              <a:t>surface area and islands: more than 2000 islands </a:t>
            </a:r>
            <a:r>
              <a:rPr lang="en-US" sz="2400" dirty="0" smtClean="0"/>
              <a:t>(___________being </a:t>
            </a:r>
            <a:r>
              <a:rPr lang="en-US" sz="2400" dirty="0"/>
              <a:t>the largest) </a:t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3.No major </a:t>
            </a:r>
            <a:r>
              <a:rPr lang="en-US" sz="2400" dirty="0" smtClean="0"/>
              <a:t>__________ on </a:t>
            </a:r>
            <a:r>
              <a:rPr lang="en-US" sz="2400" dirty="0"/>
              <a:t>Greek mainland but fertile soil</a:t>
            </a:r>
            <a:br>
              <a:rPr lang="en-US" sz="2400" dirty="0"/>
            </a:br>
            <a:r>
              <a:rPr lang="en-US" sz="2400" dirty="0"/>
              <a:t> 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4.Climate:   winter= mild climate; summer= hot climate with </a:t>
            </a:r>
            <a:r>
              <a:rPr lang="en-US" sz="2400" dirty="0" smtClean="0"/>
              <a:t>__________from </a:t>
            </a:r>
            <a:r>
              <a:rPr lang="en-US" sz="2400" dirty="0"/>
              <a:t>October to March = long growing season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0033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 and Crops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 u="sng" dirty="0"/>
              <a:t>RESOURCES 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• grain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• fine cheese made of goat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/>
              <a:t>s milk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• </a:t>
            </a:r>
            <a:r>
              <a:rPr lang="en-US" sz="2400" dirty="0" smtClean="0"/>
              <a:t>___________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• wild game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• wool of sheep = </a:t>
            </a:r>
            <a:r>
              <a:rPr lang="en-US" sz="2400" dirty="0" smtClean="0"/>
              <a:t>_________</a:t>
            </a:r>
            <a:endParaRPr lang="en-US" sz="2400" b="1" u="sng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u="sng" dirty="0"/>
              <a:t>MOST IMPORTANT CROPS 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• </a:t>
            </a:r>
            <a:r>
              <a:rPr lang="en-US" sz="2400" dirty="0" smtClean="0"/>
              <a:t>__________</a:t>
            </a:r>
            <a:r>
              <a:rPr lang="en-US" sz="2400" dirty="0"/>
              <a:t>  = oil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• grapes = wine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• </a:t>
            </a:r>
            <a:r>
              <a:rPr lang="en-US" sz="2400" dirty="0" smtClean="0"/>
              <a:t>__________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• clay = pottery </a:t>
            </a:r>
          </a:p>
        </p:txBody>
      </p:sp>
    </p:spTree>
    <p:extLst>
      <p:ext uri="{BB962C8B-B14F-4D97-AF65-F5344CB8AC3E}">
        <p14:creationId xmlns:p14="http://schemas.microsoft.com/office/powerpoint/2010/main" val="2907924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Geography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Seafaring tradition:   reliance on navy and fleets for </a:t>
            </a:r>
            <a:r>
              <a:rPr lang="en-US" sz="2800" dirty="0" smtClean="0"/>
              <a:t>__________ and ______________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Sea provided link to trade and cultural exchange with Mediterranean </a:t>
            </a:r>
            <a:r>
              <a:rPr lang="en-US" sz="2800" dirty="0" smtClean="0"/>
              <a:t>___________________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________________:</a:t>
            </a:r>
            <a:r>
              <a:rPr lang="en-US" sz="2800" dirty="0"/>
              <a:t>  protection but lack of effective communication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Greece was organized into </a:t>
            </a:r>
            <a:r>
              <a:rPr lang="en-US" sz="2800" dirty="0" smtClean="0"/>
              <a:t>___________ (</a:t>
            </a:r>
            <a:r>
              <a:rPr lang="en-US" sz="2800" dirty="0"/>
              <a:t>independent city states) separated by seas and rugged mountains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Emergence of dominant city states </a:t>
            </a:r>
            <a:r>
              <a:rPr lang="en-US" sz="2800" dirty="0" smtClean="0"/>
              <a:t>(_________, </a:t>
            </a:r>
            <a:r>
              <a:rPr lang="en-US" sz="2800" dirty="0"/>
              <a:t>Sparta) </a:t>
            </a:r>
          </a:p>
        </p:txBody>
      </p:sp>
    </p:spTree>
    <p:extLst>
      <p:ext uri="{BB962C8B-B14F-4D97-AF65-F5344CB8AC3E}">
        <p14:creationId xmlns:p14="http://schemas.microsoft.com/office/powerpoint/2010/main" val="2295563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Greek Myths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u="sng" dirty="0"/>
              <a:t>FUNCTIONS </a:t>
            </a:r>
            <a:endParaRPr lang="en-US" dirty="0"/>
          </a:p>
          <a:p>
            <a:r>
              <a:rPr lang="en-US" dirty="0"/>
              <a:t>Explained the </a:t>
            </a:r>
            <a:r>
              <a:rPr lang="en-US" dirty="0" smtClean="0"/>
              <a:t>___________</a:t>
            </a:r>
            <a:endParaRPr lang="en-US" dirty="0"/>
          </a:p>
          <a:p>
            <a:r>
              <a:rPr lang="en-US" dirty="0"/>
              <a:t>Means of Exploration </a:t>
            </a:r>
          </a:p>
          <a:p>
            <a:r>
              <a:rPr lang="en-US" dirty="0"/>
              <a:t>Provided </a:t>
            </a:r>
            <a:r>
              <a:rPr lang="en-US" dirty="0" smtClean="0"/>
              <a:t>_____________ and </a:t>
            </a:r>
            <a:r>
              <a:rPr lang="en-US" dirty="0"/>
              <a:t>legitimacy </a:t>
            </a:r>
          </a:p>
          <a:p>
            <a:r>
              <a:rPr lang="en-US" dirty="0" smtClean="0"/>
              <a:t>_____________________</a:t>
            </a: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1600"/>
            <a:ext cx="131286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86200"/>
            <a:ext cx="183038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724400"/>
            <a:ext cx="1981200" cy="190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932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/>
              <a:t/>
            </a:r>
            <a:br>
              <a:rPr lang="en-US" sz="3200"/>
            </a:br>
            <a:r>
              <a:rPr lang="en-US" sz="3200"/>
              <a:t/>
            </a:r>
            <a:br>
              <a:rPr lang="en-US" sz="3200"/>
            </a:br>
            <a:r>
              <a:rPr lang="en-US" sz="3200"/>
              <a:t>Early Greeks:  The Minoans </a:t>
            </a:r>
            <a:br>
              <a:rPr lang="en-US" sz="3200"/>
            </a:br>
            <a:r>
              <a:rPr lang="en-US" sz="3200"/>
              <a:t>c. 3200 -1100 BCE</a:t>
            </a:r>
            <a:r>
              <a:rPr lang="en-US" sz="4000"/>
              <a:t/>
            </a:r>
            <a:br>
              <a:rPr lang="en-US" sz="4000"/>
            </a:br>
            <a:endParaRPr lang="en-US" sz="40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81600" cy="3962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Lived on island of </a:t>
            </a:r>
            <a:r>
              <a:rPr lang="en-US" sz="2800" dirty="0" smtClean="0"/>
              <a:t>___________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Great navigators and farmers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Palace led </a:t>
            </a:r>
            <a:r>
              <a:rPr lang="en-US" sz="2800" dirty="0" smtClean="0"/>
              <a:t>____________, </a:t>
            </a:r>
            <a:r>
              <a:rPr lang="en-US" sz="2800" dirty="0"/>
              <a:t>social and economic organization at </a:t>
            </a:r>
            <a:r>
              <a:rPr lang="en-US" sz="2800" dirty="0" smtClean="0"/>
              <a:t>________________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Artistic expressions and grand </a:t>
            </a:r>
            <a:r>
              <a:rPr lang="en-US" sz="2800" dirty="0" smtClean="0"/>
              <a:t>________________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Advancements in </a:t>
            </a:r>
            <a:r>
              <a:rPr lang="en-US" sz="2800" dirty="0" smtClean="0"/>
              <a:t>__________________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Built sanctuaries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8800"/>
            <a:ext cx="24193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188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u="sng"/>
              <a:t>Palace of Minos at Knossos  </a:t>
            </a:r>
            <a:br>
              <a:rPr lang="en-US" sz="4000" b="1" u="sng"/>
            </a:br>
            <a:r>
              <a:rPr lang="en-US" sz="4000" b="1" u="sng"/>
              <a:t>(K-NOSS-oss)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Knossos-most powerful </a:t>
            </a:r>
            <a:r>
              <a:rPr lang="en-US" sz="2400" dirty="0" smtClean="0"/>
              <a:t>_______________ for </a:t>
            </a:r>
            <a:r>
              <a:rPr lang="en-US" sz="2400" dirty="0"/>
              <a:t>Minoans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__________controlled </a:t>
            </a:r>
            <a:r>
              <a:rPr lang="en-US" sz="2400" dirty="0"/>
              <a:t>all agricultural goods and products by storing in large </a:t>
            </a:r>
            <a:r>
              <a:rPr lang="en-US" sz="2400" dirty="0" smtClean="0"/>
              <a:t>_______________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Palaces became the </a:t>
            </a:r>
            <a:r>
              <a:rPr lang="en-US" sz="2400" dirty="0" smtClean="0"/>
              <a:t>___________ of </a:t>
            </a:r>
            <a:r>
              <a:rPr lang="en-US" sz="2400" dirty="0"/>
              <a:t>exchange for Minoan economy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Palaces had dozens of interconnecting </a:t>
            </a:r>
            <a:r>
              <a:rPr lang="en-US" sz="2400" dirty="0" smtClean="0"/>
              <a:t>_____________ rooms </a:t>
            </a:r>
            <a:r>
              <a:rPr lang="en-US" sz="2400" dirty="0"/>
              <a:t>on two or more </a:t>
            </a:r>
            <a:r>
              <a:rPr lang="en-US" sz="2400" dirty="0" err="1" smtClean="0"/>
              <a:t>storys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which were grouped around a large open </a:t>
            </a:r>
            <a:r>
              <a:rPr lang="en-US" sz="2400" dirty="0" smtClean="0"/>
              <a:t>_______________ (</a:t>
            </a:r>
            <a:r>
              <a:rPr lang="en-US" sz="2400" dirty="0"/>
              <a:t>administrative and religious) 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19600"/>
            <a:ext cx="3276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197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829</Words>
  <Application>Microsoft Macintosh PowerPoint</Application>
  <PresentationFormat>On-screen Show (4:3)</PresentationFormat>
  <Paragraphs>197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3 Major Periods of Ancient Greece Civilizations</vt:lpstr>
      <vt:lpstr>  What are the characteristics of Ancient Greece’s geography? </vt:lpstr>
      <vt:lpstr>Geographic Features </vt:lpstr>
      <vt:lpstr>Resources and Crops</vt:lpstr>
      <vt:lpstr>Effects of Geography</vt:lpstr>
      <vt:lpstr>Greek Myths</vt:lpstr>
      <vt:lpstr>  Early Greeks:  The Minoans  c. 3200 -1100 BCE </vt:lpstr>
      <vt:lpstr>Palace of Minos at Knossos   (K-NOSS-oss)</vt:lpstr>
      <vt:lpstr>Minoan Culture</vt:lpstr>
      <vt:lpstr>Myth of the Minotaur</vt:lpstr>
      <vt:lpstr>  THEORIES FOR DECLINE OF MINOANS  </vt:lpstr>
      <vt:lpstr> Enter the Mycenaeans c. 1700 – 600 BCE </vt:lpstr>
      <vt:lpstr> THEORIES FOR DECLINE OF MYCEANEANS </vt:lpstr>
      <vt:lpstr>Trojan War </vt:lpstr>
      <vt:lpstr>Trojan War</vt:lpstr>
      <vt:lpstr>Archaic Period 750 – 500 BCE</vt:lpstr>
      <vt:lpstr>Classical Greece (500 – 336 BCE) </vt:lpstr>
      <vt:lpstr>Oracle of Delphi </vt:lpstr>
      <vt:lpstr>Amphitheatre</vt:lpstr>
      <vt:lpstr> Athenian Democracy “____________” = people; “___________” = rule  </vt:lpstr>
      <vt:lpstr>How effective was Athenian Democracy? </vt:lpstr>
      <vt:lpstr>Daily Life in Athens </vt:lpstr>
      <vt:lpstr>Daily Life in Athens</vt:lpstr>
      <vt:lpstr>Spartan Government:</vt:lpstr>
      <vt:lpstr>Spartan Government</vt:lpstr>
      <vt:lpstr>Daily Life in Sparta</vt:lpstr>
      <vt:lpstr>Daily Life in Sparta</vt:lpstr>
      <vt:lpstr>Greek Architecture</vt:lpstr>
      <vt:lpstr>Greek Columns </vt:lpstr>
      <vt:lpstr>Greek Art </vt:lpstr>
      <vt:lpstr>Greek  Philosophers and Thinkers</vt:lpstr>
      <vt:lpstr>Hellenistic Era:  Greece</vt:lpstr>
      <vt:lpstr>Trade and Coinage</vt:lpstr>
      <vt:lpstr>Legacies of Greece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Annaka</dc:creator>
  <cp:lastModifiedBy>Annaka</cp:lastModifiedBy>
  <cp:revision>5</cp:revision>
  <dcterms:created xsi:type="dcterms:W3CDTF">2016-03-07T20:47:08Z</dcterms:created>
  <dcterms:modified xsi:type="dcterms:W3CDTF">2016-03-07T22:20:46Z</dcterms:modified>
</cp:coreProperties>
</file>