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3"/>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6" d="100"/>
          <a:sy n="56" d="100"/>
        </p:scale>
        <p:origin x="-175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0AA4A0-1C4B-204F-93D1-A9698D24F7A6}" type="datetimeFigureOut">
              <a:rPr lang="en-US" smtClean="0"/>
              <a:t>1/26/16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6E56F2-C927-EA4D-B04F-1B0C15133BED}" type="slidenum">
              <a:rPr lang="en-US" smtClean="0"/>
              <a:t>‹#›</a:t>
            </a:fld>
            <a:endParaRPr lang="en-US"/>
          </a:p>
        </p:txBody>
      </p:sp>
    </p:spTree>
    <p:extLst>
      <p:ext uri="{BB962C8B-B14F-4D97-AF65-F5344CB8AC3E}">
        <p14:creationId xmlns:p14="http://schemas.microsoft.com/office/powerpoint/2010/main" val="23753667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CA9987DD-CC0D-7548-A87E-77B2E28EA56D}" type="slidenum">
              <a:rPr lang="en-US" sz="1200"/>
              <a:pPr/>
              <a:t>1</a:t>
            </a:fld>
            <a:endParaRPr lang="en-US" sz="1200"/>
          </a:p>
        </p:txBody>
      </p:sp>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Enough was enough, American colonists stockpiled weapons in Concord, Massachusetts, outside Boston.  Then fighting began.  The first battles occurred outside Boston, in Lexington and Concord.  It is often called </a:t>
            </a:r>
            <a:r>
              <a:rPr lang="ja-JP" altLang="en-US">
                <a:ea typeface="ＭＳ Ｐゴシック" charset="0"/>
              </a:rPr>
              <a:t>“</a:t>
            </a:r>
            <a:r>
              <a:rPr lang="en-US" altLang="ja-JP">
                <a:latin typeface="Times New Roman" charset="0"/>
                <a:ea typeface="ＭＳ Ｐゴシック" charset="0"/>
              </a:rPr>
              <a:t>The Shot Heard Around the World</a:t>
            </a:r>
            <a:r>
              <a:rPr lang="ja-JP" altLang="en-US">
                <a:ea typeface="ＭＳ Ｐゴシック" charset="0"/>
              </a:rPr>
              <a:t>”</a:t>
            </a:r>
            <a:r>
              <a:rPr lang="en-US" altLang="ja-JP">
                <a:latin typeface="Times New Roman" charset="0"/>
                <a:ea typeface="ＭＳ Ｐゴシック" charset="0"/>
              </a:rPr>
              <a:t> as 13 colonies decided to challenge the mighty British Empire.  Paul Revere, one of the Sons of Liberty, warned colonists, </a:t>
            </a:r>
            <a:r>
              <a:rPr lang="ja-JP" altLang="en-US">
                <a:ea typeface="ＭＳ Ｐゴシック" charset="0"/>
              </a:rPr>
              <a:t>“</a:t>
            </a:r>
            <a:r>
              <a:rPr lang="en-US" altLang="ja-JP">
                <a:latin typeface="Times New Roman" charset="0"/>
                <a:ea typeface="ＭＳ Ｐゴシック" charset="0"/>
              </a:rPr>
              <a:t>The British are coming!</a:t>
            </a:r>
            <a:r>
              <a:rPr lang="ja-JP" altLang="en-US">
                <a:ea typeface="ＭＳ Ｐゴシック" charset="0"/>
              </a:rPr>
              <a:t>”</a:t>
            </a:r>
            <a:endParaRPr lang="en-US" altLang="ja-JP">
              <a:latin typeface="Times New Roman" charset="0"/>
              <a:ea typeface="ＭＳ Ｐゴシック" charset="0"/>
            </a:endParaRPr>
          </a:p>
          <a:p>
            <a:pPr eaLnBrk="1" hangingPunct="1"/>
            <a:endParaRPr lang="en-US">
              <a:latin typeface="Times New Roman" charset="0"/>
              <a:ea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D849963C-5311-174D-872E-D0B5B849A9CA}" type="slidenum">
              <a:rPr lang="en-US" sz="1200"/>
              <a:pPr/>
              <a:t>11</a:t>
            </a:fld>
            <a:endParaRPr lang="en-US" sz="1200"/>
          </a:p>
        </p:txBody>
      </p:sp>
      <p:sp>
        <p:nvSpPr>
          <p:cNvPr id="71682" name="Rectangle 2"/>
          <p:cNvSpPr>
            <a:spLocks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When teams were divided up to pick sides in the battle, American colonists were split.  One-third were for the Revolution; they called themselves Patriots.  One-third who named themselves Loyalists were against it.  One-third apparently didn</a:t>
            </a:r>
            <a:r>
              <a:rPr lang="ja-JP" altLang="en-US">
                <a:ea typeface="ＭＳ Ｐゴシック" charset="0"/>
              </a:rPr>
              <a:t>’</a:t>
            </a:r>
            <a:r>
              <a:rPr lang="en-US" altLang="ja-JP">
                <a:latin typeface="Times New Roman" charset="0"/>
                <a:ea typeface="ＭＳ Ｐゴシック" charset="0"/>
              </a:rPr>
              <a:t>t care to choose sides.  </a:t>
            </a:r>
          </a:p>
          <a:p>
            <a:pPr eaLnBrk="1" hangingPunct="1"/>
            <a:r>
              <a:rPr lang="en-US">
                <a:latin typeface="Times New Roman" charset="0"/>
                <a:ea typeface="ＭＳ Ｐゴシック" charset="0"/>
              </a:rPr>
              <a:t>When it was all said and done, two major groups of the War emerged.  The first lineup included the Patriots fighting against King George III.  The second group were the Loyalists teamed up with the king</a:t>
            </a:r>
            <a:r>
              <a:rPr lang="ja-JP" altLang="en-US">
                <a:ea typeface="ＭＳ Ｐゴシック" charset="0"/>
              </a:rPr>
              <a:t>’</a:t>
            </a:r>
            <a:r>
              <a:rPr lang="en-US" altLang="ja-JP">
                <a:latin typeface="Times New Roman" charset="0"/>
                <a:ea typeface="ＭＳ Ｐゴシック" charset="0"/>
              </a:rPr>
              <a:t>s Red Coats, called Lobsterbacks, fighting against the Patriots. </a:t>
            </a:r>
            <a:endParaRPr lang="en-US">
              <a:ea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F3466D03-FB6F-C44F-B0A4-53FBE486505E}" type="slidenum">
              <a:rPr lang="en-US" sz="1200"/>
              <a:pPr/>
              <a:t>12</a:t>
            </a:fld>
            <a:endParaRPr lang="en-US" sz="1200"/>
          </a:p>
        </p:txBody>
      </p:sp>
      <p:sp>
        <p:nvSpPr>
          <p:cNvPr id="73730" name="Rectangle 2"/>
          <p:cNvSpPr>
            <a:spLocks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Signing the </a:t>
            </a:r>
            <a:r>
              <a:rPr lang="en-US" i="1">
                <a:latin typeface="Times New Roman" charset="0"/>
                <a:ea typeface="ＭＳ Ｐゴシック" charset="0"/>
              </a:rPr>
              <a:t>Declaration of Independence</a:t>
            </a:r>
            <a:r>
              <a:rPr lang="en-US">
                <a:latin typeface="Times New Roman" charset="0"/>
                <a:ea typeface="ＭＳ Ｐゴシック" charset="0"/>
              </a:rPr>
              <a:t> wasn</a:t>
            </a:r>
            <a:r>
              <a:rPr lang="ja-JP" altLang="en-US">
                <a:ea typeface="ＭＳ Ｐゴシック" charset="0"/>
              </a:rPr>
              <a:t>’</a:t>
            </a:r>
            <a:r>
              <a:rPr lang="en-US" altLang="ja-JP">
                <a:latin typeface="Times New Roman" charset="0"/>
                <a:ea typeface="ＭＳ Ｐゴシック" charset="0"/>
              </a:rPr>
              <a:t>t a task for the weak or fragile.  Many of the men were opening themselves and their families up to great suffering and tribulation.  It</a:t>
            </a:r>
            <a:r>
              <a:rPr lang="ja-JP" altLang="en-US">
                <a:ea typeface="ＭＳ Ｐゴシック" charset="0"/>
              </a:rPr>
              <a:t>’</a:t>
            </a:r>
            <a:r>
              <a:rPr lang="en-US" altLang="ja-JP">
                <a:latin typeface="Times New Roman" charset="0"/>
                <a:ea typeface="ＭＳ Ｐゴシック" charset="0"/>
              </a:rPr>
              <a:t>s interesting to note what happened to some of them.  Five were captured by the British Army, approximately twelve had their homes ransacked and burned, one lost his son in the Continental Army, and several suffered wounds in various battles during the Revolutionary War.</a:t>
            </a:r>
          </a:p>
          <a:p>
            <a:pPr eaLnBrk="1" hangingPunct="1"/>
            <a:endParaRPr lang="en-US">
              <a:latin typeface="Times New Roman" charset="0"/>
              <a:ea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D56B8FB2-CA12-F246-861D-648846B6D4EA}" type="slidenum">
              <a:rPr lang="en-US" sz="1200"/>
              <a:pPr/>
              <a:t>13</a:t>
            </a:fld>
            <a:endParaRPr lang="en-US" sz="1200"/>
          </a:p>
        </p:txBody>
      </p:sp>
      <p:sp>
        <p:nvSpPr>
          <p:cNvPr id="75778" name="Rectangle 2"/>
          <p:cNvSpPr>
            <a:spLocks noChangeArrowheads="1" noTextEdit="1"/>
          </p:cNvSpPr>
          <p:nvPr>
            <p:ph type="sldImg"/>
          </p:nvPr>
        </p:nvSpPr>
        <p:spPr>
          <a:ln/>
        </p:spPr>
      </p:sp>
      <p:sp>
        <p:nvSpPr>
          <p:cNvPr id="757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The British had one of the most powerful armies in the world at this time. The men who served in the British Army of North America were well-equipped with state of the art weapons.  They were also well-trained, well-disciplined, and strong.  They endured daily drilling which included maneuvers with heavy weapons.  One Brown Bess rifle and bayonet weighed about 11 pounds 4 ounces.  Their Navy was also world-renowned for its strength in artillery, speed of their warships, and training of their men.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B18B2AE6-8B9B-BB42-AEC5-3FD9C456FF1E}" type="slidenum">
              <a:rPr lang="en-US" sz="1200"/>
              <a:pPr/>
              <a:t>14</a:t>
            </a:fld>
            <a:endParaRPr lang="en-US" sz="1200"/>
          </a:p>
        </p:txBody>
      </p:sp>
      <p:sp>
        <p:nvSpPr>
          <p:cNvPr id="77826" name="Rectangle 2"/>
          <p:cNvSpPr>
            <a:spLocks noChangeArrowheads="1" noTextEdit="1"/>
          </p:cNvSpPr>
          <p:nvPr>
            <p:ph type="sldImg"/>
          </p:nvPr>
        </p:nvSpPr>
        <p:spPr>
          <a:ln/>
        </p:spPr>
      </p:sp>
      <p:sp>
        <p:nvSpPr>
          <p:cNvPr id="778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American soldiers may not have had all the high tech toys and creature comforts that the British did, but they had one advantage.  The American soldiers were known for their superior rifle technology and sharp shooting skills, even back then.  The British Brown Bess rifle was not as accurate as the American Pennsylvania and Kentucky rifles.  The British also carried three days provisions, so their gear weighed about 100 pounds. Therefore, although the Americans were outnumbered by the British Army and Navy and had fewer weapons, they were quicker, had better guns, were excellent shots, and had great strength and endurance.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A0C3EAD9-B9A2-5E46-98BE-062F7334C473}" type="slidenum">
              <a:rPr lang="en-US" sz="1200"/>
              <a:pPr/>
              <a:t>15</a:t>
            </a:fld>
            <a:endParaRPr lang="en-US" sz="1200"/>
          </a:p>
        </p:txBody>
      </p:sp>
      <p:sp>
        <p:nvSpPr>
          <p:cNvPr id="79874" name="Rectangle 2"/>
          <p:cNvSpPr>
            <a:spLocks noChangeArrowheads="1" noTextEdit="1"/>
          </p:cNvSpPr>
          <p:nvPr>
            <p:ph type="sldImg"/>
          </p:nvPr>
        </p:nvSpPr>
        <p:spPr>
          <a:ln/>
        </p:spPr>
      </p:sp>
      <p:sp>
        <p:nvSpPr>
          <p:cNvPr id="798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The Americans were truly rebels in all sense of the word.  The American Army knew the lay of the land, useful for guerilla warfare.  Most carried tomahawks, not bayonets, which were unwieldy in the heavily wooded areas.   The tomahawks and short-blade swords were much more useful during battles in tight quarters than the British troops</a:t>
            </a:r>
            <a:r>
              <a:rPr lang="ja-JP" altLang="en-US">
                <a:latin typeface="Times New Roman" charset="0"/>
                <a:ea typeface="ＭＳ Ｐゴシック" charset="0"/>
              </a:rPr>
              <a:t>’</a:t>
            </a:r>
            <a:r>
              <a:rPr lang="en-US" altLang="ja-JP">
                <a:latin typeface="Times New Roman" charset="0"/>
                <a:ea typeface="ＭＳ Ｐゴシック" charset="0"/>
              </a:rPr>
              <a:t> bayonets, giving the Patriots the advantage.  They didn</a:t>
            </a:r>
            <a:r>
              <a:rPr lang="ja-JP" altLang="en-US">
                <a:latin typeface="Times New Roman" charset="0"/>
                <a:ea typeface="ＭＳ Ｐゴシック" charset="0"/>
              </a:rPr>
              <a:t>’</a:t>
            </a:r>
            <a:r>
              <a:rPr lang="en-US" altLang="ja-JP">
                <a:latin typeface="Times New Roman" charset="0"/>
                <a:ea typeface="ＭＳ Ｐゴシック" charset="0"/>
              </a:rPr>
              <a:t>t have the time, money or woman-power to have proper uniforms hand-sewn, so they wore a combination of mix and match uniforms.  George Washington, voted in as </a:t>
            </a:r>
            <a:r>
              <a:rPr lang="en-US" altLang="ja-JP" i="1">
                <a:latin typeface="Times New Roman" charset="0"/>
                <a:ea typeface="ＭＳ Ｐゴシック" charset="0"/>
              </a:rPr>
              <a:t>General</a:t>
            </a:r>
            <a:r>
              <a:rPr lang="en-US" altLang="ja-JP">
                <a:latin typeface="Times New Roman" charset="0"/>
                <a:ea typeface="ＭＳ Ｐゴシック" charset="0"/>
              </a:rPr>
              <a:t> Washington to lead the troops, preferred brown army clothing. </a:t>
            </a:r>
          </a:p>
          <a:p>
            <a:pPr eaLnBrk="1" hangingPunct="1"/>
            <a:endParaRPr lang="en-US">
              <a:latin typeface="Times New Roman" charset="0"/>
              <a:ea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F723D4D4-8D67-204A-8057-AE04E674A110}" type="slidenum">
              <a:rPr lang="en-US" sz="1200"/>
              <a:pPr/>
              <a:t>16</a:t>
            </a:fld>
            <a:endParaRPr lang="en-US" sz="1200"/>
          </a:p>
        </p:txBody>
      </p:sp>
      <p:sp>
        <p:nvSpPr>
          <p:cNvPr id="81922" name="Rectangle 2"/>
          <p:cNvSpPr>
            <a:spLocks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It seems like the British had an unfair advantage over the Americans.  They had ample experience in world affairs; as previously mentioned, they were well-equipped, highly disciplined, and had the world</a:t>
            </a:r>
            <a:r>
              <a:rPr lang="ja-JP" altLang="en-US">
                <a:ea typeface="ＭＳ Ｐゴシック" charset="0"/>
              </a:rPr>
              <a:t>’</a:t>
            </a:r>
            <a:r>
              <a:rPr lang="en-US" altLang="ja-JP">
                <a:latin typeface="Times New Roman" charset="0"/>
                <a:ea typeface="ＭＳ Ｐゴシック" charset="0"/>
              </a:rPr>
              <a:t>s strongest navy.  But the Americans proved to be a different opponent than traditional armies worldwide. </a:t>
            </a:r>
          </a:p>
          <a:p>
            <a:pPr eaLnBrk="1" hangingPunct="1"/>
            <a:endParaRPr lang="en-US">
              <a:ea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2287CAB3-6CC7-5E4F-83EE-5486D40F9D2A}" type="slidenum">
              <a:rPr lang="en-US" sz="1200"/>
              <a:pPr/>
              <a:t>17</a:t>
            </a:fld>
            <a:endParaRPr lang="en-US" sz="1200"/>
          </a:p>
        </p:txBody>
      </p:sp>
      <p:sp>
        <p:nvSpPr>
          <p:cNvPr id="83970" name="Rectangle 2"/>
          <p:cNvSpPr>
            <a:spLocks noChangeArrowheads="1" noTextEdit="1"/>
          </p:cNvSpPr>
          <p:nvPr>
            <p:ph type="sldImg"/>
          </p:nvPr>
        </p:nvSpPr>
        <p:spPr>
          <a:ln/>
        </p:spPr>
      </p:sp>
      <p:sp>
        <p:nvSpPr>
          <p:cNvPr id="83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The American underdogs weren</a:t>
            </a:r>
            <a:r>
              <a:rPr lang="ja-JP" altLang="en-US">
                <a:ea typeface="ＭＳ Ｐゴシック" charset="0"/>
              </a:rPr>
              <a:t>’</a:t>
            </a:r>
            <a:r>
              <a:rPr lang="en-US" altLang="ja-JP">
                <a:latin typeface="Times New Roman" charset="0"/>
                <a:ea typeface="ＭＳ Ｐゴシック" charset="0"/>
              </a:rPr>
              <a:t>t out of the competition.  Americans were especially blessed with accuracy in shooting rifles.  They had local knowledge of the land and Native American weapons and tactics.  From the Native Americans, they had learned how to use the tomahawk and guerilla warfare strategies.  Finally, the Americans had a superb military command with General Washington.</a:t>
            </a:r>
            <a:endParaRPr lang="en-US">
              <a:latin typeface="Times New Roman" charset="0"/>
              <a:ea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6EF3D5B5-9A0C-3248-87EA-7C7A19AB6AF2}" type="slidenum">
              <a:rPr lang="en-US" sz="1200"/>
              <a:pPr/>
              <a:t>18</a:t>
            </a:fld>
            <a:endParaRPr lang="en-US" sz="1200"/>
          </a:p>
        </p:txBody>
      </p:sp>
      <p:sp>
        <p:nvSpPr>
          <p:cNvPr id="86018" name="Rectangle 2"/>
          <p:cNvSpPr>
            <a:spLocks noChangeArrowheads="1" noTextEdit="1"/>
          </p:cNvSpPr>
          <p:nvPr>
            <p:ph type="sldImg"/>
          </p:nvPr>
        </p:nvSpPr>
        <p:spPr>
          <a:ln/>
        </p:spPr>
      </p:sp>
      <p:sp>
        <p:nvSpPr>
          <p:cNvPr id="860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Different entries in British diaries are quite useful in understanding the difficulties the British faced by fighting Americans as seen in the statements made by British soldiers.  One of the quotes are </a:t>
            </a:r>
            <a:r>
              <a:rPr lang="ja-JP" altLang="en-US">
                <a:ea typeface="ＭＳ Ｐゴシック" charset="0"/>
              </a:rPr>
              <a:t>“</a:t>
            </a:r>
            <a:r>
              <a:rPr lang="en-US" altLang="ja-JP">
                <a:latin typeface="Times New Roman" charset="0"/>
                <a:ea typeface="ＭＳ Ｐゴシック" charset="0"/>
              </a:rPr>
              <a:t>Damn those Americans.  They will not stand and fight.</a:t>
            </a:r>
            <a:r>
              <a:rPr lang="ja-JP" altLang="en-US">
                <a:ea typeface="ＭＳ Ｐゴシック" charset="0"/>
              </a:rPr>
              <a:t>”</a:t>
            </a:r>
            <a:r>
              <a:rPr lang="en-US" altLang="ja-JP">
                <a:latin typeface="Times New Roman" charset="0"/>
                <a:ea typeface="ＭＳ Ｐゴシック" charset="0"/>
              </a:rPr>
              <a:t>  Listen to the soldiers</a:t>
            </a:r>
            <a:r>
              <a:rPr lang="ja-JP" altLang="en-US">
                <a:ea typeface="ＭＳ Ｐゴシック" charset="0"/>
              </a:rPr>
              <a:t>’</a:t>
            </a:r>
            <a:r>
              <a:rPr lang="en-US" altLang="ja-JP">
                <a:latin typeface="Times New Roman" charset="0"/>
                <a:ea typeface="ＭＳ Ｐゴシック" charset="0"/>
              </a:rPr>
              <a:t> quote.</a:t>
            </a:r>
          </a:p>
          <a:p>
            <a:pPr eaLnBrk="1" hangingPunct="1"/>
            <a:endParaRPr lang="en-US">
              <a:ea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BC5C24F1-0364-1C47-AEB4-A8BA34EDD9A8}" type="slidenum">
              <a:rPr lang="en-US" sz="1200"/>
              <a:pPr/>
              <a:t>19</a:t>
            </a:fld>
            <a:endParaRPr lang="en-US" sz="1200"/>
          </a:p>
        </p:txBody>
      </p:sp>
      <p:sp>
        <p:nvSpPr>
          <p:cNvPr id="88066" name="Rectangle 2"/>
          <p:cNvSpPr>
            <a:spLocks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George Washington wasn</a:t>
            </a:r>
            <a:r>
              <a:rPr lang="ja-JP" altLang="en-US">
                <a:ea typeface="ＭＳ Ｐゴシック" charset="0"/>
              </a:rPr>
              <a:t>’</a:t>
            </a:r>
            <a:r>
              <a:rPr lang="en-US" altLang="ja-JP">
                <a:latin typeface="Times New Roman" charset="0"/>
                <a:ea typeface="ＭＳ Ｐゴシック" charset="0"/>
              </a:rPr>
              <a:t>t a one-man band.  He was assisted by other American military leaders, including top strategist Nathanael Greene and artillery expert Henry Knox, both of whom excelled at a variety of military tasks. </a:t>
            </a:r>
          </a:p>
          <a:p>
            <a:pPr eaLnBrk="1" hangingPunct="1"/>
            <a:endParaRPr lang="en-US">
              <a:ea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2F5CD409-C20D-4E41-9BB2-B488C49E757D}" type="slidenum">
              <a:rPr lang="en-US" sz="1200"/>
              <a:pPr/>
              <a:t>20</a:t>
            </a:fld>
            <a:endParaRPr lang="en-US" sz="1200"/>
          </a:p>
        </p:txBody>
      </p:sp>
      <p:sp>
        <p:nvSpPr>
          <p:cNvPr id="90114" name="Rectangle 2"/>
          <p:cNvSpPr>
            <a:spLocks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The English didn</a:t>
            </a:r>
            <a:r>
              <a:rPr lang="ja-JP" altLang="en-US">
                <a:ea typeface="ＭＳ Ｐゴシック" charset="0"/>
              </a:rPr>
              <a:t>’</a:t>
            </a:r>
            <a:r>
              <a:rPr lang="en-US" altLang="ja-JP">
                <a:latin typeface="Times New Roman" charset="0"/>
                <a:ea typeface="ＭＳ Ｐゴシック" charset="0"/>
              </a:rPr>
              <a:t>t exactly find America an ideal vacation spot to hold a war.  Great Britain</a:t>
            </a:r>
            <a:r>
              <a:rPr lang="ja-JP" altLang="en-US">
                <a:ea typeface="ＭＳ Ｐゴシック" charset="0"/>
              </a:rPr>
              <a:t>’</a:t>
            </a:r>
            <a:r>
              <a:rPr lang="en-US" altLang="ja-JP">
                <a:latin typeface="Times New Roman" charset="0"/>
                <a:ea typeface="ＭＳ Ｐゴシック" charset="0"/>
              </a:rPr>
              <a:t>s military leaders, such as General Charles Cornwallis and General John Burgoyne often considered America one of the least desirable places to serve.  The dense forests and seasonally extreme heat offered major obstacles to traditional warfare. </a:t>
            </a:r>
          </a:p>
          <a:p>
            <a:pPr eaLnBrk="1" hangingPunct="1"/>
            <a:endParaRPr lang="en-US">
              <a:ea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43203717-3DD1-7E45-ADCD-4919A24F4BDF}" type="slidenum">
              <a:rPr lang="en-US" sz="1200"/>
              <a:pPr/>
              <a:t>2</a:t>
            </a:fld>
            <a:endParaRPr lang="en-US" sz="1200"/>
          </a:p>
        </p:txBody>
      </p:sp>
      <p:sp>
        <p:nvSpPr>
          <p:cNvPr id="54274" name="Rectangle 2"/>
          <p:cNvSpPr>
            <a:spLocks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This was truly a mismatched battle from the start, but the outcome was monumental.  Farmers and shopkeepers responded to Paul Revere</a:t>
            </a:r>
            <a:r>
              <a:rPr lang="ja-JP" altLang="en-US">
                <a:ea typeface="ＭＳ Ｐゴシック" charset="0"/>
              </a:rPr>
              <a:t>’</a:t>
            </a:r>
            <a:r>
              <a:rPr lang="en-US" altLang="ja-JP">
                <a:latin typeface="Times New Roman" charset="0"/>
                <a:ea typeface="ＭＳ Ｐゴシック" charset="0"/>
              </a:rPr>
              <a:t>s call to arms by being ready to fight at </a:t>
            </a:r>
            <a:r>
              <a:rPr lang="ja-JP" altLang="en-US">
                <a:ea typeface="ＭＳ Ｐゴシック" charset="0"/>
              </a:rPr>
              <a:t>“</a:t>
            </a:r>
            <a:r>
              <a:rPr lang="en-US" altLang="ja-JP">
                <a:latin typeface="Times New Roman" charset="0"/>
                <a:ea typeface="ＭＳ Ｐゴシック" charset="0"/>
              </a:rPr>
              <a:t>a minute</a:t>
            </a:r>
            <a:r>
              <a:rPr lang="ja-JP" altLang="en-US">
                <a:ea typeface="ＭＳ Ｐゴシック" charset="0"/>
              </a:rPr>
              <a:t>’</a:t>
            </a:r>
            <a:r>
              <a:rPr lang="en-US" altLang="ja-JP">
                <a:latin typeface="Times New Roman" charset="0"/>
                <a:ea typeface="ＭＳ Ｐゴシック" charset="0"/>
              </a:rPr>
              <a:t>s notice,</a:t>
            </a:r>
            <a:r>
              <a:rPr lang="ja-JP" altLang="en-US">
                <a:ea typeface="ＭＳ Ｐゴシック" charset="0"/>
              </a:rPr>
              <a:t>”</a:t>
            </a:r>
            <a:r>
              <a:rPr lang="en-US" altLang="ja-JP">
                <a:latin typeface="Times New Roman" charset="0"/>
                <a:ea typeface="ＭＳ Ｐゴシック" charset="0"/>
              </a:rPr>
              <a:t> earning them the nickname </a:t>
            </a:r>
            <a:r>
              <a:rPr lang="ja-JP" altLang="en-US">
                <a:ea typeface="ＭＳ Ｐゴシック" charset="0"/>
              </a:rPr>
              <a:t>“</a:t>
            </a:r>
            <a:r>
              <a:rPr lang="en-US" altLang="ja-JP">
                <a:latin typeface="Times New Roman" charset="0"/>
                <a:ea typeface="ＭＳ Ｐゴシック" charset="0"/>
              </a:rPr>
              <a:t>Minutemen.</a:t>
            </a:r>
            <a:r>
              <a:rPr lang="ja-JP" altLang="en-US">
                <a:ea typeface="ＭＳ Ｐゴシック" charset="0"/>
              </a:rPr>
              <a:t>”</a:t>
            </a:r>
            <a:r>
              <a:rPr lang="en-US" altLang="ja-JP">
                <a:latin typeface="Times New Roman" charset="0"/>
                <a:ea typeface="ＭＳ Ｐゴシック" charset="0"/>
              </a:rPr>
              <a:t> Seventy Minutemen were waiting for the British soldiers at the Village Green, on April 19, 1775.  Historians are still uncertain about which side fired the first shot.  Approximately 50 American colonists were killed and 45 were wounded or missing; the British, on the other hand, lost approximately 65 soldiers and 208 were wounded or missing.  The battle was a humiliating defeat for the British, who had more organized, highly trained militias.  However, they didn</a:t>
            </a:r>
            <a:r>
              <a:rPr lang="ja-JP" altLang="en-US">
                <a:ea typeface="ＭＳ Ｐゴシック" charset="0"/>
              </a:rPr>
              <a:t>’</a:t>
            </a:r>
            <a:r>
              <a:rPr lang="en-US" altLang="ja-JP">
                <a:latin typeface="Times New Roman" charset="0"/>
                <a:ea typeface="ＭＳ Ｐゴシック" charset="0"/>
              </a:rPr>
              <a:t>t use guerilla warfare as the Minutemen chose to do and thus the British were unprepared for ambushes and easily slaughtered.</a:t>
            </a:r>
          </a:p>
          <a:p>
            <a:pPr eaLnBrk="1" hangingPunct="1"/>
            <a:endParaRPr lang="en-US">
              <a:ea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4D523331-CC52-E443-A648-3C6FF81E00BB}" type="slidenum">
              <a:rPr lang="en-US" sz="1200"/>
              <a:pPr/>
              <a:t>21</a:t>
            </a:fld>
            <a:endParaRPr lang="en-US" sz="1200"/>
          </a:p>
        </p:txBody>
      </p:sp>
      <p:sp>
        <p:nvSpPr>
          <p:cNvPr id="92162" name="Rectangle 2"/>
          <p:cNvSpPr>
            <a:spLocks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Some historians refer to the American Revolution as a </a:t>
            </a:r>
            <a:r>
              <a:rPr lang="ja-JP" altLang="en-US">
                <a:ea typeface="ＭＳ Ｐゴシック" charset="0"/>
              </a:rPr>
              <a:t>“</a:t>
            </a:r>
            <a:r>
              <a:rPr lang="en-US" altLang="ja-JP">
                <a:latin typeface="Times New Roman" charset="0"/>
                <a:ea typeface="ＭＳ Ｐゴシック" charset="0"/>
              </a:rPr>
              <a:t>World War,</a:t>
            </a:r>
            <a:r>
              <a:rPr lang="ja-JP" altLang="en-US">
                <a:ea typeface="ＭＳ Ｐゴシック" charset="0"/>
              </a:rPr>
              <a:t>”</a:t>
            </a:r>
            <a:r>
              <a:rPr lang="en-US" altLang="ja-JP">
                <a:latin typeface="Times New Roman" charset="0"/>
                <a:ea typeface="ＭＳ Ｐゴシック" charset="0"/>
              </a:rPr>
              <a:t> because other countries participated in the American Revolution including France, Spain, Germany, and Poland. The leaders of each country either had already claimed part of America or wanted some of the land for themselves. The French, especially, were instrumental in helping the American Army win the War because they had settled parts of the country in the South over a century before the English settlers arrived in the East. The Marquis de Lafayette was a Frenchman who supported the American cause and was a major leading hero of the Revolution. Also, a huge percentage of American gunpowder came from France.</a:t>
            </a:r>
            <a:endParaRPr lang="en-US">
              <a:latin typeface="Times New Roman" charset="0"/>
              <a:ea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9D4ABBFA-81AB-7546-B3E3-963546D78137}" type="slidenum">
              <a:rPr lang="en-US" sz="1200"/>
              <a:pPr/>
              <a:t>22</a:t>
            </a:fld>
            <a:endParaRPr lang="en-US" sz="1200"/>
          </a:p>
        </p:txBody>
      </p:sp>
      <p:sp>
        <p:nvSpPr>
          <p:cNvPr id="94210" name="Rectangle 2"/>
          <p:cNvSpPr>
            <a:spLocks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In addition to Lafayette, Polish and German leaders helped the Americans.  In particular, Polish military engineer Thaddeus Kosciusko and German military commander and trainer of American Army troops Baron Friedrich von Steuben aided the American Army</a:t>
            </a:r>
            <a:r>
              <a:rPr lang="ja-JP" altLang="en-US">
                <a:ea typeface="ＭＳ Ｐゴシック" charset="0"/>
              </a:rPr>
              <a:t>’</a:t>
            </a:r>
            <a:r>
              <a:rPr lang="en-US" altLang="ja-JP">
                <a:latin typeface="Times New Roman" charset="0"/>
                <a:ea typeface="ＭＳ Ｐゴシック" charset="0"/>
              </a:rPr>
              <a:t>s cause.</a:t>
            </a:r>
          </a:p>
          <a:p>
            <a:pPr eaLnBrk="1" hangingPunct="1"/>
            <a:endParaRPr lang="en-US">
              <a:ea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5B25D6AA-82C1-3F48-ADB0-344C4711FAD6}" type="slidenum">
              <a:rPr lang="en-US" sz="1200"/>
              <a:pPr/>
              <a:t>23</a:t>
            </a:fld>
            <a:endParaRPr lang="en-US" sz="1200"/>
          </a:p>
        </p:txBody>
      </p:sp>
      <p:sp>
        <p:nvSpPr>
          <p:cNvPr id="96258" name="Rectangle 2"/>
          <p:cNvSpPr>
            <a:spLocks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One doesn</a:t>
            </a:r>
            <a:r>
              <a:rPr lang="ja-JP" altLang="en-US">
                <a:latin typeface="Times New Roman" charset="0"/>
                <a:ea typeface="ＭＳ Ｐゴシック" charset="0"/>
              </a:rPr>
              <a:t>’</a:t>
            </a:r>
            <a:r>
              <a:rPr lang="en-US" altLang="ja-JP">
                <a:latin typeface="Times New Roman" charset="0"/>
                <a:ea typeface="ＭＳ Ｐゴシック" charset="0"/>
              </a:rPr>
              <a:t>t think about the Revolutionary War being fought at sea, but approximately 3,000 men enlisted in the Colonial Navy.  America built thirteen Frigates; however, all were destroyed or captured by the British Navy. The</a:t>
            </a:r>
            <a:r>
              <a:rPr lang="en-US" altLang="ja-JP" b="1">
                <a:latin typeface="Times New Roman" charset="0"/>
                <a:ea typeface="ＭＳ Ｐゴシック" charset="0"/>
              </a:rPr>
              <a:t> </a:t>
            </a:r>
            <a:r>
              <a:rPr lang="en-US" altLang="ja-JP">
                <a:latin typeface="Times New Roman" charset="0"/>
                <a:ea typeface="ＭＳ Ｐゴシック" charset="0"/>
              </a:rPr>
              <a:t>Colonial Navy was authorized by the Continental Congress on October 13, 1775. </a:t>
            </a:r>
            <a:endParaRPr lang="en-US" i="1">
              <a:solidFill>
                <a:srgbClr val="FF3300"/>
              </a:solidFill>
              <a:latin typeface="Times New Roman" charset="0"/>
              <a:ea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3F24FF80-61EB-0643-B264-3797EBD88A9E}" type="slidenum">
              <a:rPr lang="en-US" sz="1200"/>
              <a:pPr/>
              <a:t>24</a:t>
            </a:fld>
            <a:endParaRPr lang="en-US" sz="1200"/>
          </a:p>
        </p:txBody>
      </p:sp>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The following battles, in chronological order, were instrumental for America</a:t>
            </a:r>
            <a:r>
              <a:rPr lang="ja-JP" altLang="en-US">
                <a:ea typeface="ＭＳ Ｐゴシック" charset="0"/>
              </a:rPr>
              <a:t>’</a:t>
            </a:r>
            <a:r>
              <a:rPr lang="en-US" altLang="ja-JP">
                <a:latin typeface="Times New Roman" charset="0"/>
                <a:ea typeface="ＭＳ Ｐゴシック" charset="0"/>
              </a:rPr>
              <a:t>s victory: Fort Ticonderoga, Bunker Hill and Trenton.  All are significant and special in their own way. </a:t>
            </a:r>
          </a:p>
          <a:p>
            <a:pPr eaLnBrk="1" hangingPunct="1"/>
            <a:endParaRPr lang="en-US">
              <a:ea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716FA5A5-4051-D749-A0D4-0B5962041919}" type="slidenum">
              <a:rPr lang="en-US" sz="1200"/>
              <a:pPr/>
              <a:t>25</a:t>
            </a:fld>
            <a:endParaRPr lang="en-US" sz="1200"/>
          </a:p>
        </p:txBody>
      </p:sp>
      <p:sp>
        <p:nvSpPr>
          <p:cNvPr id="100354" name="Rectangle 2"/>
          <p:cNvSpPr>
            <a:spLocks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The first of these major battles was at Fort Ticonderoga, in New York.  It was located in a strategic area in that whoever controlled the fort also controlled vital troop movements.  From Ticonderoga the American Army could deter British troops coming down from Canada.  Military leader Ethan Allen and about 125 Green Mountain Boys, a branch of the American Army, attacked the fort in May 1775 and were victorious.</a:t>
            </a:r>
          </a:p>
          <a:p>
            <a:pPr eaLnBrk="1" hangingPunct="1"/>
            <a:endParaRPr lang="en-US">
              <a:latin typeface="Times New Roman" charset="0"/>
              <a:ea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2D1181A8-F8EE-DE43-A358-2B4A4CA00C6A}" type="slidenum">
              <a:rPr lang="en-US" sz="1200"/>
              <a:pPr/>
              <a:t>26</a:t>
            </a:fld>
            <a:endParaRPr lang="en-US" sz="1200"/>
          </a:p>
        </p:txBody>
      </p:sp>
      <p:sp>
        <p:nvSpPr>
          <p:cNvPr id="102402" name="Rectangle 2"/>
          <p:cNvSpPr>
            <a:spLocks noChangeArrowheads="1" noTextEdit="1"/>
          </p:cNvSpPr>
          <p:nvPr>
            <p:ph type="sldImg"/>
          </p:nvPr>
        </p:nvSpPr>
        <p:spPr>
          <a:ln/>
        </p:spPr>
      </p:sp>
      <p:sp>
        <p:nvSpPr>
          <p:cNvPr id="1024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This was the battle where there wasn</a:t>
            </a:r>
            <a:r>
              <a:rPr lang="ja-JP" altLang="en-US">
                <a:latin typeface="Times New Roman" charset="0"/>
                <a:ea typeface="ＭＳ Ｐゴシック" charset="0"/>
              </a:rPr>
              <a:t>’</a:t>
            </a:r>
            <a:r>
              <a:rPr lang="en-US" altLang="ja-JP">
                <a:latin typeface="Times New Roman" charset="0"/>
                <a:ea typeface="ＭＳ Ｐゴシック" charset="0"/>
              </a:rPr>
              <a:t>t a single shot heard around the world.  The Fort was taken without firing a shot.  British officers and women and children were captured.  Cannons were taken from Ticonderoga to Boston.</a:t>
            </a:r>
            <a:r>
              <a:rPr lang="en-US" altLang="ja-JP" sz="1300">
                <a:ea typeface="ＭＳ Ｐゴシック" charset="0"/>
              </a:rPr>
              <a:t> </a:t>
            </a:r>
            <a:r>
              <a:rPr lang="en-US" altLang="ja-JP">
                <a:latin typeface="Times New Roman" charset="0"/>
                <a:ea typeface="ＭＳ Ｐゴシック" charset="0"/>
              </a:rPr>
              <a:t>The cannons from Ticonderoga would be dragged over rough terrain and would be used at future battles.  Henry Knox was America</a:t>
            </a:r>
            <a:r>
              <a:rPr lang="ja-JP" altLang="en-US">
                <a:ea typeface="ＭＳ Ｐゴシック" charset="0"/>
              </a:rPr>
              <a:t>’</a:t>
            </a:r>
            <a:r>
              <a:rPr lang="en-US" altLang="ja-JP">
                <a:latin typeface="Times New Roman" charset="0"/>
                <a:ea typeface="ＭＳ Ｐゴシック" charset="0"/>
              </a:rPr>
              <a:t>s top artillery commander and one of the major heroes of the Revolution. </a:t>
            </a:r>
            <a:endParaRPr lang="en-US">
              <a:latin typeface="Times New Roman" charset="0"/>
              <a:ea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0B6A3EFC-BB67-494E-9077-A2E8D8FC1E77}" type="slidenum">
              <a:rPr lang="en-US" sz="1200"/>
              <a:pPr/>
              <a:t>27</a:t>
            </a:fld>
            <a:endParaRPr lang="en-US" sz="1200"/>
          </a:p>
        </p:txBody>
      </p:sp>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Another important battle was one that the Americans lost, yet they felt triumphant.  The Battle of Bunker Hill, actually fought on Breed</a:t>
            </a:r>
            <a:r>
              <a:rPr lang="ja-JP" altLang="en-US">
                <a:ea typeface="ＭＳ Ｐゴシック" charset="0"/>
              </a:rPr>
              <a:t>’</a:t>
            </a:r>
            <a:r>
              <a:rPr lang="en-US" altLang="ja-JP">
                <a:latin typeface="Times New Roman" charset="0"/>
                <a:ea typeface="ＭＳ Ｐゴシック" charset="0"/>
              </a:rPr>
              <a:t>s Hill just outside of Boston in June 1775, inspired the Americans to believe fully that they could stand up to the British Army.  Although about 1,400 Army of New England soldiers occupied the defenses, and 2,500 Red Coats unsuccessfully charged the hill numerous times, the Red Coats defeated the American soldiers in the third charge only because the Americans ran out of ammunition.  The Americans lost the Battle of Bunker Hill, but considered the battle a moral victory. </a:t>
            </a:r>
          </a:p>
          <a:p>
            <a:pPr eaLnBrk="1" hangingPunct="1"/>
            <a:endParaRPr lang="en-US">
              <a:latin typeface="Times New Roman" charset="0"/>
              <a:ea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C06DFEE4-3E37-5A43-85DB-731558CED5EE}" type="slidenum">
              <a:rPr lang="en-US" sz="1200"/>
              <a:pPr/>
              <a:t>28</a:t>
            </a:fld>
            <a:endParaRPr lang="en-US" sz="1200"/>
          </a:p>
        </p:txBody>
      </p:sp>
      <p:sp>
        <p:nvSpPr>
          <p:cNvPr id="106498" name="Rectangle 2"/>
          <p:cNvSpPr>
            <a:spLocks noChangeArrowheads="1" noTextEdit="1"/>
          </p:cNvSpPr>
          <p:nvPr>
            <p:ph type="sldImg"/>
          </p:nvPr>
        </p:nvSpPr>
        <p:spPr>
          <a:ln/>
        </p:spPr>
      </p:sp>
      <p:sp>
        <p:nvSpPr>
          <p:cNvPr id="1064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The Battle of Bunker Hill was the costliest battle for the British in the eight-year war.  British casualties numbered 1,054, while American casualties were 441.   At this point, the British Empire realized they faced a full-scale war with the Americans.  Two weeks after this battle, Washington took command of the American Army.</a:t>
            </a:r>
          </a:p>
          <a:p>
            <a:pPr eaLnBrk="1" hangingPunct="1"/>
            <a:endParaRPr lang="en-US">
              <a:latin typeface="Times New Roman" charset="0"/>
              <a:ea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F8F0E405-AD36-144B-961D-00259078CBB9}" type="slidenum">
              <a:rPr lang="en-US" sz="1200"/>
              <a:pPr/>
              <a:t>29</a:t>
            </a:fld>
            <a:endParaRPr lang="en-US" sz="1200"/>
          </a:p>
        </p:txBody>
      </p:sp>
      <p:sp>
        <p:nvSpPr>
          <p:cNvPr id="108546" name="Rectangle 2"/>
          <p:cNvSpPr>
            <a:spLocks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The battle on Bunker Hill was furiously violent. The quote </a:t>
            </a:r>
            <a:r>
              <a:rPr lang="ja-JP" altLang="en-US">
                <a:latin typeface="Helvetica" charset="0"/>
                <a:ea typeface="ＭＳ Ｐゴシック" charset="0"/>
              </a:rPr>
              <a:t>“</a:t>
            </a:r>
            <a:r>
              <a:rPr lang="en-US" altLang="ja-JP">
                <a:latin typeface="Times New Roman" charset="0"/>
                <a:ea typeface="ＭＳ Ｐゴシック" charset="0"/>
              </a:rPr>
              <a:t>Don</a:t>
            </a:r>
            <a:r>
              <a:rPr lang="ja-JP" altLang="en-US">
                <a:latin typeface="Helvetica" charset="0"/>
                <a:ea typeface="ＭＳ Ｐゴシック" charset="0"/>
              </a:rPr>
              <a:t>’</a:t>
            </a:r>
            <a:r>
              <a:rPr lang="en-US" altLang="ja-JP">
                <a:latin typeface="Times New Roman" charset="0"/>
                <a:ea typeface="ＭＳ Ｐゴシック" charset="0"/>
              </a:rPr>
              <a:t>t fire until you see the whites of their eyes</a:t>
            </a:r>
            <a:r>
              <a:rPr lang="ja-JP" altLang="en-US">
                <a:latin typeface="Helvetica" charset="0"/>
                <a:ea typeface="ＭＳ Ｐゴシック" charset="0"/>
              </a:rPr>
              <a:t>”</a:t>
            </a:r>
            <a:r>
              <a:rPr lang="en-US" altLang="ja-JP">
                <a:latin typeface="Times New Roman" charset="0"/>
                <a:ea typeface="ＭＳ Ｐゴシック" charset="0"/>
              </a:rPr>
              <a:t> is often attributed to Israel Putnam, but sources are not completely in agreement.  Regardless of who actually spoke the words, they have gone on to symbolize any soldier who is calm in the face of a seemingly insurmountable enemy.</a:t>
            </a:r>
          </a:p>
          <a:p>
            <a:pPr eaLnBrk="1" hangingPunct="1"/>
            <a:endParaRPr lang="en-US">
              <a:latin typeface="Times New Roman" charset="0"/>
              <a:ea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C165ECC3-4665-894A-9546-537BE10E32F0}" type="slidenum">
              <a:rPr lang="en-US" sz="1200"/>
              <a:pPr/>
              <a:t>30</a:t>
            </a:fld>
            <a:endParaRPr lang="en-US" sz="1200"/>
          </a:p>
        </p:txBody>
      </p:sp>
      <p:sp>
        <p:nvSpPr>
          <p:cNvPr id="110594" name="Rectangle 2"/>
          <p:cNvSpPr>
            <a:spLocks noChangeArrowheads="1" noTextEdit="1"/>
          </p:cNvSpPr>
          <p:nvPr>
            <p:ph type="sldImg"/>
          </p:nvPr>
        </p:nvSpPr>
        <p:spPr>
          <a:ln/>
        </p:spPr>
      </p:sp>
      <p:sp>
        <p:nvSpPr>
          <p:cNvPr id="1105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The third significant battle called the Battle of Trenton was a surprise attack by General Washington.  Washington and his men crossed the Delaware on Christmas night 1776.  They caught trained German soldiers, known as Hessians, napping early the next morning.  Washington</a:t>
            </a:r>
            <a:r>
              <a:rPr lang="ja-JP" altLang="en-US">
                <a:ea typeface="ＭＳ Ｐゴシック" charset="0"/>
              </a:rPr>
              <a:t>’</a:t>
            </a:r>
            <a:r>
              <a:rPr lang="en-US" altLang="ja-JP">
                <a:latin typeface="Times New Roman" charset="0"/>
                <a:ea typeface="ＭＳ Ｐゴシック" charset="0"/>
              </a:rPr>
              <a:t>s brilliant strategy led to a great American victory.</a:t>
            </a:r>
          </a:p>
          <a:p>
            <a:pPr eaLnBrk="1" hangingPunct="1"/>
            <a:endParaRPr lang="en-US">
              <a:ea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70635228-EF93-7646-B058-170D37D37BA0}" type="slidenum">
              <a:rPr lang="en-US" sz="1200"/>
              <a:pPr/>
              <a:t>4</a:t>
            </a:fld>
            <a:endParaRPr lang="en-US" sz="1200"/>
          </a:p>
        </p:txBody>
      </p:sp>
      <p:sp>
        <p:nvSpPr>
          <p:cNvPr id="57346" name="Rectangle 2"/>
          <p:cNvSpPr>
            <a:spLocks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This is an excerpt from Timothy Newell</a:t>
            </a:r>
            <a:r>
              <a:rPr lang="ja-JP" altLang="en-US">
                <a:latin typeface="Times New Roman" charset="0"/>
                <a:ea typeface="ＭＳ Ｐゴシック" charset="0"/>
              </a:rPr>
              <a:t>’</a:t>
            </a:r>
            <a:r>
              <a:rPr lang="en-US" altLang="ja-JP">
                <a:latin typeface="Times New Roman" charset="0"/>
                <a:ea typeface="ＭＳ Ｐゴシック" charset="0"/>
              </a:rPr>
              <a:t>s diary. </a:t>
            </a:r>
            <a:r>
              <a:rPr lang="ja-JP" altLang="en-US">
                <a:latin typeface="Times New Roman" charset="0"/>
                <a:ea typeface="ＭＳ Ｐゴシック" charset="0"/>
              </a:rPr>
              <a:t>“</a:t>
            </a:r>
            <a:r>
              <a:rPr lang="en-US" altLang="ja-JP">
                <a:latin typeface="Times New Roman" charset="0"/>
                <a:ea typeface="ＭＳ Ｐゴシック" charset="0"/>
              </a:rPr>
              <a:t>At 10 of the clock last night, the King</a:t>
            </a:r>
            <a:r>
              <a:rPr lang="ja-JP" altLang="en-US">
                <a:latin typeface="Times New Roman" charset="0"/>
                <a:ea typeface="ＭＳ Ｐゴシック" charset="0"/>
              </a:rPr>
              <a:t>’</a:t>
            </a:r>
            <a:r>
              <a:rPr lang="en-US" altLang="ja-JP">
                <a:latin typeface="Times New Roman" charset="0"/>
                <a:ea typeface="ＭＳ Ｐゴシック" charset="0"/>
              </a:rPr>
              <a:t>s troops marched out from the bottom of the common, crossed over to Phips Farm, marched on </a:t>
            </a:r>
            <a:r>
              <a:rPr lang="ja-JP" altLang="en-US">
                <a:latin typeface="Times New Roman" charset="0"/>
                <a:ea typeface="ＭＳ Ｐゴシック" charset="0"/>
              </a:rPr>
              <a:t>’</a:t>
            </a:r>
            <a:r>
              <a:rPr lang="en-US" altLang="ja-JP">
                <a:latin typeface="Times New Roman" charset="0"/>
                <a:ea typeface="ＭＳ Ｐゴシック" charset="0"/>
              </a:rPr>
              <a:t>till they came to Lexington.</a:t>
            </a:r>
            <a:r>
              <a:rPr lang="ja-JP" altLang="en-US">
                <a:latin typeface="Times New Roman" charset="0"/>
                <a:ea typeface="ＭＳ Ｐゴシック" charset="0"/>
              </a:rPr>
              <a:t>”</a:t>
            </a:r>
            <a:r>
              <a:rPr lang="en-US" altLang="ja-JP">
                <a:latin typeface="Times New Roman" charset="0"/>
                <a:ea typeface="ＭＳ Ｐゴシック" charset="0"/>
              </a:rPr>
              <a:t> –Timothy Newell (1775)</a:t>
            </a:r>
          </a:p>
          <a:p>
            <a:pPr eaLnBrk="1" hangingPunct="1"/>
            <a:endParaRPr lang="en-US">
              <a:latin typeface="Times New Roman" charset="0"/>
              <a:ea typeface="ＭＳ Ｐゴシック" charset="0"/>
            </a:endParaRPr>
          </a:p>
          <a:p>
            <a:pPr eaLnBrk="1" hangingPunct="1"/>
            <a:endParaRPr lang="en-US">
              <a:latin typeface="Times New Roman" charset="0"/>
              <a:ea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8E58DC75-7F9A-AC42-AA87-989555BE11BC}" type="slidenum">
              <a:rPr lang="en-US" sz="1200"/>
              <a:pPr/>
              <a:t>31</a:t>
            </a:fld>
            <a:endParaRPr lang="en-US" sz="1200"/>
          </a:p>
        </p:txBody>
      </p:sp>
      <p:sp>
        <p:nvSpPr>
          <p:cNvPr id="112642" name="Rectangle 2"/>
          <p:cNvSpPr>
            <a:spLocks noChangeArrowheads="1" noTextEdit="1"/>
          </p:cNvSpPr>
          <p:nvPr>
            <p:ph type="sldImg"/>
          </p:nvPr>
        </p:nvSpPr>
        <p:spPr>
          <a:ln/>
        </p:spPr>
      </p:sp>
      <p:sp>
        <p:nvSpPr>
          <p:cNvPr id="1126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The attack on Trenton gave the American Army their first great victory of the war with only four casualties.  The Hessians had spent too much time celebrating the holidays and were caught off guard.  Colonel Rall, the German leader, was mortally wounded during the surprise attack.  Washington cleared the British from central New Jersey.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8AEA75DF-7DB2-2D4F-B2E4-7492E75C253A}" type="slidenum">
              <a:rPr lang="en-US" sz="1200"/>
              <a:pPr/>
              <a:t>5</a:t>
            </a:fld>
            <a:endParaRPr lang="en-US" sz="1200"/>
          </a:p>
        </p:txBody>
      </p:sp>
      <p:sp>
        <p:nvSpPr>
          <p:cNvPr id="59394" name="Rectangle 2"/>
          <p:cNvSpPr>
            <a:spLocks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Many British soldiers felt bad about shooting their countrymen.  Listen to Captain Parker</a:t>
            </a:r>
            <a:r>
              <a:rPr lang="ja-JP" altLang="en-US">
                <a:latin typeface="Times New Roman" charset="0"/>
                <a:ea typeface="ＭＳ Ｐゴシック" charset="0"/>
              </a:rPr>
              <a:t>’</a:t>
            </a:r>
            <a:r>
              <a:rPr lang="en-US" altLang="ja-JP">
                <a:latin typeface="Times New Roman" charset="0"/>
                <a:ea typeface="ＭＳ Ｐゴシック" charset="0"/>
              </a:rPr>
              <a:t>s words.</a:t>
            </a:r>
          </a:p>
          <a:p>
            <a:pPr eaLnBrk="1" hangingPunct="1"/>
            <a:endParaRPr lang="en-US">
              <a:latin typeface="Times New Roman" charset="0"/>
              <a:ea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88023B21-ABEB-2F49-9E47-475CBC023470}" type="slidenum">
              <a:rPr lang="en-US" sz="1200"/>
              <a:pPr/>
              <a:t>6</a:t>
            </a:fld>
            <a:endParaRPr lang="en-US" sz="1200"/>
          </a:p>
        </p:txBody>
      </p:sp>
      <p:sp>
        <p:nvSpPr>
          <p:cNvPr id="61442" name="Rectangle 2"/>
          <p:cNvSpPr>
            <a:spLocks noChangeArrowheads="1" noTextEdit="1"/>
          </p:cNvSpPr>
          <p:nvPr>
            <p:ph type="sldImg"/>
          </p:nvPr>
        </p:nvSpPr>
        <p:spPr>
          <a:ln/>
        </p:spPr>
      </p:sp>
      <p:sp>
        <p:nvSpPr>
          <p:cNvPr id="614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It was time to make the split from Great Britain official.  After the initial battles of the war, the Second Continental Congress convened in May 1775 in Philadelphia to call for an official separation from Britain.  A committee including Thomas Jefferson was selected to write a draft of all the reasons the colonists wanted complete separation from Britain.  Jefferson was chosen by congressional vote to draft the document.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8E65E1BF-9C59-1040-9322-6E79EF6F9A15}" type="slidenum">
              <a:rPr lang="en-US" sz="1200"/>
              <a:pPr/>
              <a:t>7</a:t>
            </a:fld>
            <a:endParaRPr lang="en-US" sz="1200"/>
          </a:p>
        </p:txBody>
      </p:sp>
      <p:sp>
        <p:nvSpPr>
          <p:cNvPr id="63490" name="Rectangle 2"/>
          <p:cNvSpPr>
            <a:spLocks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A new country was about to be born.  Thomas Jefferson was the unanimous choice to draft the document that would become the </a:t>
            </a:r>
            <a:r>
              <a:rPr lang="ja-JP" altLang="en-US">
                <a:ea typeface="ＭＳ Ｐゴシック" charset="0"/>
              </a:rPr>
              <a:t>“</a:t>
            </a:r>
            <a:r>
              <a:rPr lang="en-US" altLang="ja-JP">
                <a:latin typeface="Times New Roman" charset="0"/>
                <a:ea typeface="ＭＳ Ｐゴシック" charset="0"/>
              </a:rPr>
              <a:t>Birth Certificate of the United States,</a:t>
            </a:r>
            <a:r>
              <a:rPr lang="ja-JP" altLang="en-US">
                <a:ea typeface="ＭＳ Ｐゴシック" charset="0"/>
              </a:rPr>
              <a:t>”</a:t>
            </a:r>
            <a:r>
              <a:rPr lang="en-US" altLang="ja-JP">
                <a:latin typeface="Times New Roman" charset="0"/>
                <a:ea typeface="ＭＳ Ｐゴシック" charset="0"/>
              </a:rPr>
              <a:t> the Declaration of Independence.  Benjamin Franklin and John Adams aided Jefferson with Declaration revisions.  The document clearly listed colonists</a:t>
            </a:r>
            <a:r>
              <a:rPr lang="ja-JP" altLang="en-US">
                <a:ea typeface="ＭＳ Ｐゴシック" charset="0"/>
              </a:rPr>
              <a:t>’</a:t>
            </a:r>
            <a:r>
              <a:rPr lang="en-US" altLang="ja-JP">
                <a:latin typeface="Times New Roman" charset="0"/>
                <a:ea typeface="ＭＳ Ｐゴシック" charset="0"/>
              </a:rPr>
              <a:t> rights and their grievances against King George III.</a:t>
            </a:r>
          </a:p>
          <a:p>
            <a:pPr eaLnBrk="1" hangingPunct="1"/>
            <a:endParaRPr lang="en-US">
              <a:ea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57C0F74D-C08C-F249-9008-60FFE6D48575}" type="slidenum">
              <a:rPr lang="en-US" sz="1200"/>
              <a:pPr/>
              <a:t>8</a:t>
            </a:fld>
            <a:endParaRPr lang="en-US" sz="1200"/>
          </a:p>
        </p:txBody>
      </p:sp>
      <p:sp>
        <p:nvSpPr>
          <p:cNvPr id="65538" name="Rectangle 2"/>
          <p:cNvSpPr>
            <a:spLocks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Many of the phrases that Jefferson included in the </a:t>
            </a:r>
            <a:r>
              <a:rPr lang="en-US" i="1">
                <a:latin typeface="Times New Roman" charset="0"/>
                <a:ea typeface="ＭＳ Ｐゴシック" charset="0"/>
              </a:rPr>
              <a:t>Declaration of Independence</a:t>
            </a:r>
            <a:r>
              <a:rPr lang="en-US">
                <a:latin typeface="Times New Roman" charset="0"/>
                <a:ea typeface="ＭＳ Ｐゴシック" charset="0"/>
              </a:rPr>
              <a:t> came from the works of the British political philosopher John Locke.  Several of the Declaration</a:t>
            </a:r>
            <a:r>
              <a:rPr lang="ja-JP" altLang="en-US">
                <a:ea typeface="ＭＳ Ｐゴシック" charset="0"/>
              </a:rPr>
              <a:t>’</a:t>
            </a:r>
            <a:r>
              <a:rPr lang="en-US" altLang="ja-JP">
                <a:latin typeface="Times New Roman" charset="0"/>
                <a:ea typeface="ＭＳ Ｐゴシック" charset="0"/>
              </a:rPr>
              <a:t>s quotes are well-known by most Americans even today.  Some edited to match today</a:t>
            </a:r>
            <a:r>
              <a:rPr lang="ja-JP" altLang="en-US">
                <a:ea typeface="ＭＳ Ｐゴシック" charset="0"/>
              </a:rPr>
              <a:t>’</a:t>
            </a:r>
            <a:r>
              <a:rPr lang="en-US" altLang="ja-JP">
                <a:latin typeface="Times New Roman" charset="0"/>
                <a:ea typeface="ＭＳ Ｐゴシック" charset="0"/>
              </a:rPr>
              <a:t>s punctuation rules include: We hold these truths to be self-evident: that all men are created equal, that they are endowed by their creator with certain unalienable rights and that among these are life, liberty, and the pursuit of happiness.</a:t>
            </a:r>
          </a:p>
          <a:p>
            <a:pPr eaLnBrk="1" hangingPunct="1"/>
            <a:endParaRPr lang="en-US">
              <a:latin typeface="Times New Roman" charset="0"/>
              <a:ea typeface="ＭＳ Ｐゴシック" charset="0"/>
            </a:endParaRPr>
          </a:p>
          <a:p>
            <a:pPr eaLnBrk="1" hangingPunct="1"/>
            <a:endParaRPr lang="en-US">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277244A3-1A2B-1E40-ABE6-1D9EEDD62019}" type="slidenum">
              <a:rPr lang="en-US" sz="1200"/>
              <a:pPr/>
              <a:t>9</a:t>
            </a:fld>
            <a:endParaRPr lang="en-US" sz="1200"/>
          </a:p>
        </p:txBody>
      </p:sp>
      <p:sp>
        <p:nvSpPr>
          <p:cNvPr id="67586" name="Rectangle 2"/>
          <p:cNvSpPr>
            <a:spLocks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John Hancock, as President of the Second Continental Congress, wanted the king to know he meant business.  He signed the Declaration in very large letters to send a message to King George III, signing in large print so </a:t>
            </a:r>
            <a:r>
              <a:rPr lang="ja-JP" altLang="en-US">
                <a:latin typeface="Times New Roman" charset="0"/>
                <a:ea typeface="ＭＳ Ｐゴシック" charset="0"/>
              </a:rPr>
              <a:t>“</a:t>
            </a:r>
            <a:r>
              <a:rPr lang="en-US" altLang="ja-JP">
                <a:latin typeface="Times New Roman" charset="0"/>
                <a:ea typeface="ＭＳ Ｐゴシック" charset="0"/>
              </a:rPr>
              <a:t>King George could read it without his glasses.</a:t>
            </a:r>
            <a:r>
              <a:rPr lang="ja-JP" altLang="en-US">
                <a:latin typeface="Times New Roman" charset="0"/>
                <a:ea typeface="ＭＳ Ｐゴシック" charset="0"/>
              </a:rPr>
              <a:t>”</a:t>
            </a:r>
            <a:r>
              <a:rPr lang="en-US" altLang="ja-JP">
                <a:latin typeface="Times New Roman" charset="0"/>
                <a:ea typeface="ＭＳ Ｐゴシック" charset="0"/>
              </a:rPr>
              <a:t>  Any colonist whose signature appeared on the document and who was apprehended by British soldiers or officials would be hanged in public as a warning to other colonists.  This possible horrible death was worth the risk to the men who signed </a:t>
            </a:r>
            <a:r>
              <a:rPr lang="en-US" altLang="ja-JP" i="1">
                <a:latin typeface="Times New Roman" charset="0"/>
                <a:ea typeface="ＭＳ Ｐゴシック" charset="0"/>
              </a:rPr>
              <a:t>The Declaration of Independence</a:t>
            </a:r>
            <a:r>
              <a:rPr lang="en-US" altLang="ja-JP">
                <a:latin typeface="Times New Roman" charset="0"/>
                <a:ea typeface="ＭＳ Ｐゴシック" charset="0"/>
              </a:rPr>
              <a:t>.  In the words attributed to Benjamin Franklin, </a:t>
            </a:r>
            <a:r>
              <a:rPr lang="ja-JP" altLang="en-US">
                <a:latin typeface="Times New Roman" charset="0"/>
                <a:ea typeface="ＭＳ Ｐゴシック" charset="0"/>
              </a:rPr>
              <a:t>“</a:t>
            </a:r>
            <a:r>
              <a:rPr lang="en-US" altLang="ja-JP">
                <a:latin typeface="Times New Roman" charset="0"/>
                <a:ea typeface="ＭＳ Ｐゴシック" charset="0"/>
              </a:rPr>
              <a:t>We must all now hang together, or most assuredly we will all hang separately.</a:t>
            </a:r>
            <a:r>
              <a:rPr lang="ja-JP" altLang="en-US">
                <a:latin typeface="Times New Roman" charset="0"/>
                <a:ea typeface="ＭＳ Ｐゴシック" charset="0"/>
              </a:rPr>
              <a:t>”</a:t>
            </a:r>
            <a:endParaRPr lang="en-US" altLang="ja-JP">
              <a:latin typeface="Times New Roman" charset="0"/>
              <a:ea typeface="ＭＳ Ｐゴシック" charset="0"/>
            </a:endParaRPr>
          </a:p>
          <a:p>
            <a:pPr eaLnBrk="1" hangingPunct="1"/>
            <a:endParaRPr lang="en-US">
              <a:latin typeface="Times New Roman" charset="0"/>
              <a:ea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fld id="{849CEFAD-1C65-BA4E-A169-36C914F44494}" type="slidenum">
              <a:rPr lang="en-US" sz="1200"/>
              <a:pPr/>
              <a:t>10</a:t>
            </a:fld>
            <a:endParaRPr lang="en-US" sz="1200"/>
          </a:p>
        </p:txBody>
      </p:sp>
      <p:sp>
        <p:nvSpPr>
          <p:cNvPr id="69634" name="Rectangle 2"/>
          <p:cNvSpPr>
            <a:spLocks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atin typeface="Times New Roman" charset="0"/>
                <a:ea typeface="ＭＳ Ｐゴシック" charset="0"/>
              </a:rPr>
              <a:t>The Declaration put into words what many revolutionaries were feeling. </a:t>
            </a:r>
            <a:r>
              <a:rPr lang="ja-JP" altLang="en-US">
                <a:latin typeface="Helvetica" charset="0"/>
                <a:ea typeface="ＭＳ Ｐゴシック" charset="0"/>
              </a:rPr>
              <a:t>“</a:t>
            </a:r>
            <a:r>
              <a:rPr lang="en-US" altLang="ja-JP">
                <a:latin typeface="Times New Roman" charset="0"/>
                <a:ea typeface="ＭＳ Ｐゴシック" charset="0"/>
              </a:rPr>
              <a:t>There were bonfires, ringing bells, with other great demonstrations of joy upon the unanimity and agreement of the Declaration.</a:t>
            </a:r>
            <a:r>
              <a:rPr lang="ja-JP" altLang="en-US">
                <a:latin typeface="Helvetica" charset="0"/>
                <a:ea typeface="ＭＳ Ｐゴシック" charset="0"/>
              </a:rPr>
              <a:t>”</a:t>
            </a:r>
            <a:r>
              <a:rPr lang="en-US" altLang="ja-JP">
                <a:latin typeface="Times New Roman" charset="0"/>
                <a:ea typeface="ＭＳ Ｐゴシック" charset="0"/>
              </a:rPr>
              <a:t> </a:t>
            </a:r>
            <a:r>
              <a:rPr lang="en-US" altLang="ja-JP">
                <a:latin typeface="Helvetica" charset="0"/>
                <a:ea typeface="ＭＳ Ｐゴシック" charset="0"/>
              </a:rPr>
              <a:t>–</a:t>
            </a:r>
            <a:r>
              <a:rPr lang="en-US" altLang="ja-JP">
                <a:latin typeface="Times New Roman" charset="0"/>
                <a:ea typeface="ＭＳ Ｐゴシック" charset="0"/>
              </a:rPr>
              <a:t> Christopher Marshall (1776)</a:t>
            </a:r>
          </a:p>
          <a:p>
            <a:pPr eaLnBrk="1" hangingPunct="1"/>
            <a:endParaRPr lang="en-US">
              <a:latin typeface="Times New Roman" charset="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EE526EB-A170-6F44-AB5F-78B252B042D5}" type="datetimeFigureOut">
              <a:rPr lang="en-US" smtClean="0"/>
              <a:t>1/26/16</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3665F1A-2A71-364B-ADC6-A18C09B15C85}"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EE526EB-A170-6F44-AB5F-78B252B042D5}" type="datetimeFigureOut">
              <a:rPr lang="en-US" smtClean="0"/>
              <a:t>1/26/16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665F1A-2A71-364B-ADC6-A18C09B15C8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EE526EB-A170-6F44-AB5F-78B252B042D5}" type="datetimeFigureOut">
              <a:rPr lang="en-US" smtClean="0"/>
              <a:t>1/26/16</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93665F1A-2A71-364B-ADC6-A18C09B15C8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EE526EB-A170-6F44-AB5F-78B252B042D5}" type="datetimeFigureOut">
              <a:rPr lang="en-US" smtClean="0"/>
              <a:t>1/26/16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93665F1A-2A71-364B-ADC6-A18C09B15C85}"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EE526EB-A170-6F44-AB5F-78B252B042D5}" type="datetimeFigureOut">
              <a:rPr lang="en-US" smtClean="0"/>
              <a:t>1/26/16</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93665F1A-2A71-364B-ADC6-A18C09B15C85}"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FEE526EB-A170-6F44-AB5F-78B252B042D5}" type="datetimeFigureOut">
              <a:rPr lang="en-US" smtClean="0"/>
              <a:t>1/26/16</a:t>
            </a:fld>
            <a:endParaRPr lang="en-US"/>
          </a:p>
        </p:txBody>
      </p:sp>
      <p:sp>
        <p:nvSpPr>
          <p:cNvPr id="10" name="Slide Number Placeholder 9"/>
          <p:cNvSpPr>
            <a:spLocks noGrp="1"/>
          </p:cNvSpPr>
          <p:nvPr>
            <p:ph type="sldNum" sz="quarter" idx="16"/>
          </p:nvPr>
        </p:nvSpPr>
        <p:spPr/>
        <p:txBody>
          <a:bodyPr rtlCol="0"/>
          <a:lstStyle/>
          <a:p>
            <a:fld id="{93665F1A-2A71-364B-ADC6-A18C09B15C85}"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FEE526EB-A170-6F44-AB5F-78B252B042D5}" type="datetimeFigureOut">
              <a:rPr lang="en-US" smtClean="0"/>
              <a:t>1/26/16</a:t>
            </a:fld>
            <a:endParaRPr lang="en-US"/>
          </a:p>
        </p:txBody>
      </p:sp>
      <p:sp>
        <p:nvSpPr>
          <p:cNvPr id="12" name="Slide Number Placeholder 11"/>
          <p:cNvSpPr>
            <a:spLocks noGrp="1"/>
          </p:cNvSpPr>
          <p:nvPr>
            <p:ph type="sldNum" sz="quarter" idx="16"/>
          </p:nvPr>
        </p:nvSpPr>
        <p:spPr/>
        <p:txBody>
          <a:bodyPr rtlCol="0"/>
          <a:lstStyle/>
          <a:p>
            <a:fld id="{93665F1A-2A71-364B-ADC6-A18C09B15C85}"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EE526EB-A170-6F44-AB5F-78B252B042D5}" type="datetimeFigureOut">
              <a:rPr lang="en-US" smtClean="0"/>
              <a:t>1/26/16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93665F1A-2A71-364B-ADC6-A18C09B15C8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E526EB-A170-6F44-AB5F-78B252B042D5}" type="datetimeFigureOut">
              <a:rPr lang="en-US" smtClean="0"/>
              <a:t>1/26/16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93665F1A-2A71-364B-ADC6-A18C09B15C8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EE526EB-A170-6F44-AB5F-78B252B042D5}" type="datetimeFigureOut">
              <a:rPr lang="en-US" smtClean="0"/>
              <a:t>1/26/16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93665F1A-2A71-364B-ADC6-A18C09B15C85}"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FEE526EB-A170-6F44-AB5F-78B252B042D5}" type="datetimeFigureOut">
              <a:rPr lang="en-US" smtClean="0"/>
              <a:t>1/26/16</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93665F1A-2A71-364B-ADC6-A18C09B15C85}"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FEE526EB-A170-6F44-AB5F-78B252B042D5}" type="datetimeFigureOut">
              <a:rPr lang="en-US" smtClean="0"/>
              <a:t>1/26/16</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93665F1A-2A71-364B-ADC6-A18C09B15C8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7.xml"/><Relationship Id="rId5" Type="http://schemas.openxmlformats.org/officeDocument/2006/relationships/image" Target="../media/image23.png"/><Relationship Id="rId6" Type="http://schemas.openxmlformats.org/officeDocument/2006/relationships/image" Target="../media/image8.png"/><Relationship Id="rId1" Type="http://schemas.microsoft.com/office/2007/relationships/media" Target="Slide%2036%20British%20Soldiers.mp3" TargetMode="External"/><Relationship Id="rId2" Type="http://schemas.openxmlformats.org/officeDocument/2006/relationships/audio" Target="Slide%2036%20British%20Soldiers.mp3"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4.xml"/><Relationship Id="rId5" Type="http://schemas.openxmlformats.org/officeDocument/2006/relationships/image" Target="../media/image7.png"/><Relationship Id="rId6" Type="http://schemas.openxmlformats.org/officeDocument/2006/relationships/image" Target="../media/image8.png"/><Relationship Id="rId1" Type="http://schemas.microsoft.com/office/2007/relationships/media" Target="Slide%2022%20Captain%20Parker.mp3" TargetMode="External"/><Relationship Id="rId2" Type="http://schemas.openxmlformats.org/officeDocument/2006/relationships/audio" Target="Slide%2022%20Captain%20Parker.mp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572000" y="228600"/>
            <a:ext cx="5257800" cy="762000"/>
          </a:xfrm>
          <a:prstGeom prst="rect">
            <a:avLst/>
          </a:prstGeom>
          <a:noFill/>
          <a:ln>
            <a:noFill/>
          </a:ln>
          <a:effectLst>
            <a:outerShdw blurRad="63500" dist="127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ja-JP" altLang="en-US" b="1">
                <a:solidFill>
                  <a:srgbClr val="020E49"/>
                </a:solidFill>
                <a:latin typeface="Times New Roman" charset="0"/>
              </a:rPr>
              <a:t>“</a:t>
            </a:r>
            <a:r>
              <a:rPr lang="en-US" b="1">
                <a:solidFill>
                  <a:srgbClr val="020E49"/>
                </a:solidFill>
                <a:latin typeface="Times New Roman" charset="0"/>
              </a:rPr>
              <a:t>The Shot Heard Round the World</a:t>
            </a:r>
            <a:r>
              <a:rPr lang="ja-JP" altLang="en-US" b="1">
                <a:solidFill>
                  <a:srgbClr val="020E49"/>
                </a:solidFill>
                <a:latin typeface="Times New Roman" charset="0"/>
              </a:rPr>
              <a:t>”</a:t>
            </a:r>
            <a:endParaRPr lang="en-US" b="1">
              <a:solidFill>
                <a:srgbClr val="020E49"/>
              </a:solidFill>
              <a:latin typeface="Times New Roman" charset="0"/>
            </a:endParaRPr>
          </a:p>
        </p:txBody>
      </p:sp>
      <p:sp>
        <p:nvSpPr>
          <p:cNvPr id="39939" name="Rectangle 3"/>
          <p:cNvSpPr>
            <a:spLocks noChangeArrowheads="1"/>
          </p:cNvSpPr>
          <p:nvPr/>
        </p:nvSpPr>
        <p:spPr bwMode="auto">
          <a:xfrm>
            <a:off x="533400" y="1524000"/>
            <a:ext cx="3581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en-US" sz="2400" b="1">
                <a:solidFill>
                  <a:srgbClr val="E4EBFB"/>
                </a:solidFill>
                <a:latin typeface="Helvetica" charset="0"/>
              </a:rPr>
              <a:t>American colonists stockpiled weapons in Concord, Massachusetts</a:t>
            </a:r>
          </a:p>
          <a:p>
            <a:pPr marL="342900" indent="-342900" eaLnBrk="1" hangingPunct="1">
              <a:spcBef>
                <a:spcPct val="45000"/>
              </a:spcBef>
              <a:buFontTx/>
              <a:buChar char="•"/>
            </a:pPr>
            <a:r>
              <a:rPr lang="en-US" sz="2400" b="1">
                <a:solidFill>
                  <a:srgbClr val="E4EBFB"/>
                </a:solidFill>
                <a:latin typeface="Helvetica" charset="0"/>
              </a:rPr>
              <a:t>800 British troops marched through Lexington on the way to Concord</a:t>
            </a:r>
          </a:p>
          <a:p>
            <a:pPr marL="342900" indent="-342900" eaLnBrk="1" hangingPunct="1">
              <a:spcBef>
                <a:spcPct val="45000"/>
              </a:spcBef>
              <a:buFontTx/>
              <a:buChar char="•"/>
            </a:pPr>
            <a:r>
              <a:rPr lang="en-US" sz="2400" b="1">
                <a:solidFill>
                  <a:srgbClr val="E4EBFB"/>
                </a:solidFill>
                <a:latin typeface="Helvetica" charset="0"/>
              </a:rPr>
              <a:t>Paul Revere: </a:t>
            </a:r>
            <a:r>
              <a:rPr lang="ja-JP" altLang="en-US" sz="2400" b="1">
                <a:solidFill>
                  <a:srgbClr val="E4EBFB"/>
                </a:solidFill>
                <a:latin typeface="Helvetica" charset="0"/>
              </a:rPr>
              <a:t>“</a:t>
            </a:r>
            <a:r>
              <a:rPr lang="en-US" altLang="ja-JP" sz="2400" b="1">
                <a:solidFill>
                  <a:srgbClr val="E4EBFB"/>
                </a:solidFill>
                <a:latin typeface="Helvetica" charset="0"/>
              </a:rPr>
              <a:t>The British are coming!</a:t>
            </a:r>
            <a:r>
              <a:rPr lang="ja-JP" altLang="en-US" sz="2400" b="1">
                <a:solidFill>
                  <a:srgbClr val="E4EBFB"/>
                </a:solidFill>
                <a:latin typeface="Helvetica" charset="0"/>
              </a:rPr>
              <a:t>”</a:t>
            </a:r>
            <a:endParaRPr lang="en-US" sz="2400" b="1">
              <a:solidFill>
                <a:srgbClr val="E4EBFB"/>
              </a:solidFill>
              <a:latin typeface="Helvetica" charset="0"/>
            </a:endParaRPr>
          </a:p>
        </p:txBody>
      </p:sp>
      <p:pic>
        <p:nvPicPr>
          <p:cNvPr id="39940" name="Picture 4" descr="American Revolution pg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828800"/>
            <a:ext cx="4191000" cy="33528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668202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9939">
                                            <p:txEl>
                                              <p:pRg st="2" end="2"/>
                                            </p:txEl>
                                          </p:spTgt>
                                        </p:tgtEl>
                                        <p:attrNameLst>
                                          <p:attrName>style.visibility</p:attrName>
                                        </p:attrNameLst>
                                      </p:cBhvr>
                                      <p:to>
                                        <p:strVal val="visible"/>
                                      </p:to>
                                    </p:set>
                                  </p:childTnLst>
                                </p:cTn>
                              </p:par>
                            </p:childTnLst>
                          </p:cTn>
                        </p:par>
                        <p:par>
                          <p:cTn id="15" fill="hold" nodeType="afterGroup">
                            <p:stCondLst>
                              <p:cond delay="0"/>
                            </p:stCondLst>
                            <p:childTnLst>
                              <p:par>
                                <p:cTn id="16" presetID="9" presetClass="entr" presetSubtype="0" fill="hold" nodeType="afterEffect">
                                  <p:stCondLst>
                                    <p:cond delay="500"/>
                                  </p:stCondLst>
                                  <p:childTnLst>
                                    <p:set>
                                      <p:cBhvr>
                                        <p:cTn id="17" dur="1" fill="hold">
                                          <p:stCondLst>
                                            <p:cond delay="0"/>
                                          </p:stCondLst>
                                        </p:cTn>
                                        <p:tgtEl>
                                          <p:spTgt spid="39940"/>
                                        </p:tgtEl>
                                        <p:attrNameLst>
                                          <p:attrName>style.visibility</p:attrName>
                                        </p:attrNameLst>
                                      </p:cBhvr>
                                      <p:to>
                                        <p:strVal val="visible"/>
                                      </p:to>
                                    </p:set>
                                    <p:animEffect transition="in" filter="dissolve">
                                      <p:cBhvr>
                                        <p:cTn id="18" dur="1000"/>
                                        <p:tgtEl>
                                          <p:spTgt spid="3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572000" y="228600"/>
            <a:ext cx="5257800" cy="762000"/>
          </a:xfrm>
          <a:prstGeom prst="rect">
            <a:avLst/>
          </a:prstGeom>
          <a:noFill/>
          <a:ln>
            <a:noFill/>
          </a:ln>
          <a:effectLst>
            <a:outerShdw blurRad="63500" dist="127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en-US" sz="3600" b="1">
                <a:solidFill>
                  <a:srgbClr val="020E49"/>
                </a:solidFill>
                <a:latin typeface="Times New Roman" charset="0"/>
              </a:rPr>
              <a:t>Independence Diary</a:t>
            </a:r>
          </a:p>
        </p:txBody>
      </p:sp>
      <p:sp>
        <p:nvSpPr>
          <p:cNvPr id="56323" name="Rectangle 3"/>
          <p:cNvSpPr>
            <a:spLocks noChangeArrowheads="1"/>
          </p:cNvSpPr>
          <p:nvPr/>
        </p:nvSpPr>
        <p:spPr bwMode="auto">
          <a:xfrm>
            <a:off x="533400" y="1524000"/>
            <a:ext cx="4191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pPr>
            <a:r>
              <a:rPr lang="en-US" sz="2400" b="1">
                <a:solidFill>
                  <a:srgbClr val="E4EBFB"/>
                </a:solidFill>
                <a:latin typeface="Helvetica" charset="0"/>
              </a:rPr>
              <a:t>   </a:t>
            </a:r>
            <a:r>
              <a:rPr lang="ja-JP" altLang="en-US" sz="2400" b="1">
                <a:solidFill>
                  <a:srgbClr val="E4EBFB"/>
                </a:solidFill>
                <a:latin typeface="Helvetica" charset="0"/>
              </a:rPr>
              <a:t>“</a:t>
            </a:r>
            <a:r>
              <a:rPr lang="en-US" altLang="ja-JP" sz="2400" b="1">
                <a:solidFill>
                  <a:srgbClr val="E4EBFB"/>
                </a:solidFill>
                <a:latin typeface="Helvetica" charset="0"/>
              </a:rPr>
              <a:t>There were bonfires, ringing bells, with other great demonstrations of joy upon </a:t>
            </a:r>
            <a:br>
              <a:rPr lang="en-US" altLang="ja-JP" sz="2400" b="1">
                <a:solidFill>
                  <a:srgbClr val="E4EBFB"/>
                </a:solidFill>
                <a:latin typeface="Helvetica" charset="0"/>
              </a:rPr>
            </a:br>
            <a:r>
              <a:rPr lang="en-US" altLang="ja-JP" sz="2400" b="1">
                <a:solidFill>
                  <a:srgbClr val="E4EBFB"/>
                </a:solidFill>
                <a:latin typeface="Helvetica" charset="0"/>
              </a:rPr>
              <a:t>the unanimity and agreement </a:t>
            </a:r>
            <a:br>
              <a:rPr lang="en-US" altLang="ja-JP" sz="2400" b="1">
                <a:solidFill>
                  <a:srgbClr val="E4EBFB"/>
                </a:solidFill>
                <a:latin typeface="Helvetica" charset="0"/>
              </a:rPr>
            </a:br>
            <a:r>
              <a:rPr lang="en-US" altLang="ja-JP" sz="2400" b="1">
                <a:solidFill>
                  <a:srgbClr val="E4EBFB"/>
                </a:solidFill>
                <a:latin typeface="Helvetica" charset="0"/>
              </a:rPr>
              <a:t>of the Declaration.</a:t>
            </a:r>
            <a:r>
              <a:rPr lang="ja-JP" altLang="en-US" sz="2400" b="1">
                <a:solidFill>
                  <a:srgbClr val="E4EBFB"/>
                </a:solidFill>
                <a:latin typeface="Helvetica" charset="0"/>
              </a:rPr>
              <a:t>”</a:t>
            </a:r>
            <a:endParaRPr lang="en-US" altLang="ja-JP" sz="2400" b="1">
              <a:solidFill>
                <a:srgbClr val="E4EBFB"/>
              </a:solidFill>
              <a:latin typeface="Helvetica" charset="0"/>
            </a:endParaRPr>
          </a:p>
          <a:p>
            <a:pPr marL="342900" indent="-342900" eaLnBrk="1" hangingPunct="1">
              <a:spcBef>
                <a:spcPct val="45000"/>
              </a:spcBef>
              <a:buFontTx/>
              <a:buChar char="•"/>
            </a:pPr>
            <a:endParaRPr lang="en-US" sz="2400" b="1">
              <a:solidFill>
                <a:srgbClr val="E4EBFB"/>
              </a:solidFill>
              <a:latin typeface="Helvetica" charset="0"/>
            </a:endParaRPr>
          </a:p>
          <a:p>
            <a:pPr marL="742950" lvl="1" indent="-285750" eaLnBrk="1" hangingPunct="1">
              <a:spcBef>
                <a:spcPct val="45000"/>
              </a:spcBef>
            </a:pPr>
            <a:r>
              <a:rPr lang="en-US" sz="2800" b="1">
                <a:solidFill>
                  <a:srgbClr val="E4EBFB"/>
                </a:solidFill>
              </a:rPr>
              <a:t>—</a:t>
            </a:r>
            <a:r>
              <a:rPr lang="en-US" sz="2400" b="1">
                <a:solidFill>
                  <a:srgbClr val="E4EBFB"/>
                </a:solidFill>
                <a:latin typeface="Helvetica" charset="0"/>
              </a:rPr>
              <a:t>Christopher Marshall (1776)</a:t>
            </a:r>
          </a:p>
        </p:txBody>
      </p:sp>
      <p:pic>
        <p:nvPicPr>
          <p:cNvPr id="56324" name="Picture 4" descr="American Revolution pg 29 independence d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371600"/>
            <a:ext cx="3149600" cy="47244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38079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323">
                                            <p:txEl>
                                              <p:pRg st="2" end="2"/>
                                            </p:txEl>
                                          </p:spTgt>
                                        </p:tgtEl>
                                        <p:attrNameLst>
                                          <p:attrName>style.visibility</p:attrName>
                                        </p:attrNameLst>
                                      </p:cBhvr>
                                      <p:to>
                                        <p:strVal val="visible"/>
                                      </p:to>
                                    </p:set>
                                  </p:childTnLst>
                                </p:cTn>
                              </p:par>
                            </p:childTnLst>
                          </p:cTn>
                        </p:par>
                        <p:par>
                          <p:cTn id="9" fill="hold" nodeType="afterGroup">
                            <p:stCondLst>
                              <p:cond delay="0"/>
                            </p:stCondLst>
                            <p:childTnLst>
                              <p:par>
                                <p:cTn id="10" presetID="9" presetClass="entr" presetSubtype="0" fill="hold" nodeType="afterEffect">
                                  <p:stCondLst>
                                    <p:cond delay="0"/>
                                  </p:stCondLst>
                                  <p:childTnLst>
                                    <p:set>
                                      <p:cBhvr>
                                        <p:cTn id="11" dur="1" fill="hold">
                                          <p:stCondLst>
                                            <p:cond delay="0"/>
                                          </p:stCondLst>
                                        </p:cTn>
                                        <p:tgtEl>
                                          <p:spTgt spid="56324"/>
                                        </p:tgtEl>
                                        <p:attrNameLst>
                                          <p:attrName>style.visibility</p:attrName>
                                        </p:attrNameLst>
                                      </p:cBhvr>
                                      <p:to>
                                        <p:strVal val="visible"/>
                                      </p:to>
                                    </p:set>
                                    <p:animEffect transition="in" filter="dissolve">
                                      <p:cBhvr>
                                        <p:cTn id="12" dur="1000"/>
                                        <p:tgtEl>
                                          <p:spTgt spid="56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4572000" y="228600"/>
            <a:ext cx="5257800" cy="762000"/>
          </a:xfrm>
          <a:prstGeom prst="rect">
            <a:avLst/>
          </a:prstGeom>
          <a:noFill/>
          <a:ln>
            <a:noFill/>
          </a:ln>
          <a:effectLst>
            <a:outerShdw blurRad="63500" dist="127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en-US" sz="3600" b="1">
                <a:solidFill>
                  <a:srgbClr val="020E49"/>
                </a:solidFill>
                <a:latin typeface="Times New Roman" charset="0"/>
              </a:rPr>
              <a:t>Choosing Sides</a:t>
            </a:r>
          </a:p>
        </p:txBody>
      </p:sp>
      <p:sp>
        <p:nvSpPr>
          <p:cNvPr id="58371" name="Rectangle 3"/>
          <p:cNvSpPr>
            <a:spLocks noChangeArrowheads="1"/>
          </p:cNvSpPr>
          <p:nvPr/>
        </p:nvSpPr>
        <p:spPr bwMode="auto">
          <a:xfrm>
            <a:off x="533400" y="1524000"/>
            <a:ext cx="4191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en-US" sz="2400" b="1">
                <a:solidFill>
                  <a:srgbClr val="E4EBFB"/>
                </a:solidFill>
                <a:latin typeface="Helvetica" charset="0"/>
              </a:rPr>
              <a:t>Patriots – Supported the Revolution</a:t>
            </a:r>
          </a:p>
          <a:p>
            <a:pPr marL="342900" indent="-342900" eaLnBrk="1" hangingPunct="1">
              <a:spcBef>
                <a:spcPct val="45000"/>
              </a:spcBef>
              <a:buFontTx/>
              <a:buChar char="•"/>
            </a:pPr>
            <a:endParaRPr lang="en-US" sz="2400" b="1">
              <a:solidFill>
                <a:srgbClr val="E4EBFB"/>
              </a:solidFill>
              <a:latin typeface="Helvetica" charset="0"/>
            </a:endParaRPr>
          </a:p>
        </p:txBody>
      </p:sp>
      <p:sp>
        <p:nvSpPr>
          <p:cNvPr id="58372" name="Rectangle 4"/>
          <p:cNvSpPr>
            <a:spLocks noChangeArrowheads="1"/>
          </p:cNvSpPr>
          <p:nvPr/>
        </p:nvSpPr>
        <p:spPr bwMode="auto">
          <a:xfrm>
            <a:off x="4800600" y="4191000"/>
            <a:ext cx="4114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en-US" sz="2400" b="1">
                <a:solidFill>
                  <a:srgbClr val="E4EBFB"/>
                </a:solidFill>
                <a:latin typeface="Helvetica" charset="0"/>
              </a:rPr>
              <a:t>Loyalists – Americans who supported the King</a:t>
            </a:r>
          </a:p>
          <a:p>
            <a:pPr marL="342900" indent="-342900" eaLnBrk="1" hangingPunct="1">
              <a:spcBef>
                <a:spcPct val="45000"/>
              </a:spcBef>
              <a:buFontTx/>
              <a:buChar char="•"/>
            </a:pPr>
            <a:r>
              <a:rPr lang="en-US" sz="2400" b="1">
                <a:solidFill>
                  <a:srgbClr val="E4EBFB"/>
                </a:solidFill>
                <a:latin typeface="Helvetica" charset="0"/>
              </a:rPr>
              <a:t>Red Coats/ Lobsterbacks – British Army</a:t>
            </a:r>
          </a:p>
        </p:txBody>
      </p:sp>
      <p:pic>
        <p:nvPicPr>
          <p:cNvPr id="58373" name="Picture 5" descr="American Revolution pg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819400"/>
            <a:ext cx="3143250" cy="31432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6" descr="American Revolution pg 30 loyalis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1219200"/>
            <a:ext cx="3048000" cy="26558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45612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9" presetClass="entr" presetSubtype="0" fill="hold" nodeType="afterEffect">
                                  <p:stCondLst>
                                    <p:cond delay="0"/>
                                  </p:stCondLst>
                                  <p:childTnLst>
                                    <p:set>
                                      <p:cBhvr>
                                        <p:cTn id="9" dur="1" fill="hold">
                                          <p:stCondLst>
                                            <p:cond delay="0"/>
                                          </p:stCondLst>
                                        </p:cTn>
                                        <p:tgtEl>
                                          <p:spTgt spid="58373"/>
                                        </p:tgtEl>
                                        <p:attrNameLst>
                                          <p:attrName>style.visibility</p:attrName>
                                        </p:attrNameLst>
                                      </p:cBhvr>
                                      <p:to>
                                        <p:strVal val="visible"/>
                                      </p:to>
                                    </p:set>
                                    <p:animEffect transition="in" filter="dissolve">
                                      <p:cBhvr>
                                        <p:cTn id="10" dur="1000"/>
                                        <p:tgtEl>
                                          <p:spTgt spid="5837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2">
                                            <p:txEl>
                                              <p:pRg st="0" end="0"/>
                                            </p:txEl>
                                          </p:spTgt>
                                        </p:tgtEl>
                                        <p:attrNameLst>
                                          <p:attrName>style.visibility</p:attrName>
                                        </p:attrNameLst>
                                      </p:cBhvr>
                                      <p:to>
                                        <p:strVal val="visible"/>
                                      </p:to>
                                    </p:set>
                                  </p:childTnLst>
                                </p:cTn>
                              </p:par>
                            </p:childTnLst>
                          </p:cTn>
                        </p:par>
                        <p:par>
                          <p:cTn id="15" fill="hold" nodeType="afterGroup">
                            <p:stCondLst>
                              <p:cond delay="0"/>
                            </p:stCondLst>
                            <p:childTnLst>
                              <p:par>
                                <p:cTn id="16" presetID="9" presetClass="entr" presetSubtype="0" fill="hold" nodeType="afterEffect">
                                  <p:stCondLst>
                                    <p:cond delay="0"/>
                                  </p:stCondLst>
                                  <p:childTnLst>
                                    <p:set>
                                      <p:cBhvr>
                                        <p:cTn id="17" dur="1" fill="hold">
                                          <p:stCondLst>
                                            <p:cond delay="0"/>
                                          </p:stCondLst>
                                        </p:cTn>
                                        <p:tgtEl>
                                          <p:spTgt spid="58374"/>
                                        </p:tgtEl>
                                        <p:attrNameLst>
                                          <p:attrName>style.visibility</p:attrName>
                                        </p:attrNameLst>
                                      </p:cBhvr>
                                      <p:to>
                                        <p:strVal val="visible"/>
                                      </p:to>
                                    </p:set>
                                    <p:animEffect transition="in" filter="dissolve">
                                      <p:cBhvr>
                                        <p:cTn id="18" dur="1000"/>
                                        <p:tgtEl>
                                          <p:spTgt spid="5837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7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4572000" y="228600"/>
            <a:ext cx="5257800" cy="762000"/>
          </a:xfrm>
          <a:prstGeom prst="rect">
            <a:avLst/>
          </a:prstGeom>
          <a:noFill/>
          <a:ln>
            <a:noFill/>
          </a:ln>
          <a:effectLst>
            <a:outerShdw blurRad="63500" dist="127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en-US" sz="2100" b="1">
                <a:solidFill>
                  <a:srgbClr val="020E49"/>
                </a:solidFill>
                <a:latin typeface="Times New Roman" charset="0"/>
              </a:rPr>
              <a:t>What Happened to those who Signed?</a:t>
            </a:r>
          </a:p>
        </p:txBody>
      </p:sp>
      <p:sp>
        <p:nvSpPr>
          <p:cNvPr id="60419" name="Rectangle 3"/>
          <p:cNvSpPr>
            <a:spLocks noChangeArrowheads="1"/>
          </p:cNvSpPr>
          <p:nvPr/>
        </p:nvSpPr>
        <p:spPr bwMode="auto">
          <a:xfrm>
            <a:off x="533400" y="1524000"/>
            <a:ext cx="4191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en-US" sz="2400" b="1">
                <a:solidFill>
                  <a:srgbClr val="E4EBFB"/>
                </a:solidFill>
                <a:latin typeface="Helvetica" charset="0"/>
              </a:rPr>
              <a:t>Five were captured by the British, though eventually released</a:t>
            </a:r>
          </a:p>
          <a:p>
            <a:pPr marL="342900" indent="-342900" eaLnBrk="1" hangingPunct="1">
              <a:spcBef>
                <a:spcPct val="45000"/>
              </a:spcBef>
              <a:buFontTx/>
              <a:buChar char="•"/>
            </a:pPr>
            <a:r>
              <a:rPr lang="en-US" sz="2400" b="1">
                <a:solidFill>
                  <a:srgbClr val="E4EBFB"/>
                </a:solidFill>
                <a:latin typeface="Helvetica" charset="0"/>
              </a:rPr>
              <a:t>Approximately 12 had their homes ransacked and burned</a:t>
            </a:r>
          </a:p>
          <a:p>
            <a:pPr marL="342900" indent="-342900" eaLnBrk="1" hangingPunct="1">
              <a:spcBef>
                <a:spcPct val="45000"/>
              </a:spcBef>
              <a:buFontTx/>
              <a:buChar char="•"/>
            </a:pPr>
            <a:r>
              <a:rPr lang="en-US" sz="2400" b="1">
                <a:solidFill>
                  <a:srgbClr val="E4EBFB"/>
                </a:solidFill>
                <a:latin typeface="Helvetica" charset="0"/>
              </a:rPr>
              <a:t>One lost his son in the Continental Army</a:t>
            </a:r>
          </a:p>
          <a:p>
            <a:pPr marL="342900" indent="-342900" eaLnBrk="1" hangingPunct="1">
              <a:spcBef>
                <a:spcPct val="45000"/>
              </a:spcBef>
              <a:buFontTx/>
              <a:buChar char="•"/>
            </a:pPr>
            <a:r>
              <a:rPr lang="en-US" sz="2400" b="1">
                <a:solidFill>
                  <a:srgbClr val="E4EBFB"/>
                </a:solidFill>
                <a:latin typeface="Helvetica" charset="0"/>
              </a:rPr>
              <a:t>Several suffered wounds in various battles</a:t>
            </a:r>
          </a:p>
        </p:txBody>
      </p:sp>
      <p:pic>
        <p:nvPicPr>
          <p:cNvPr id="60420" name="Picture 4" descr="American Revolution pg 31 hanc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86180">
            <a:off x="5867400" y="1143000"/>
            <a:ext cx="1885950" cy="225742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1" name="Picture 5" descr="American Revolution pg 31 signatu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12880">
            <a:off x="4876800" y="3733800"/>
            <a:ext cx="3971925" cy="23431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152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charRg st="0" end="34"/>
                                            </p:txEl>
                                          </p:spTgt>
                                        </p:tgtEl>
                                        <p:attrNameLst>
                                          <p:attrName>style.visibility</p:attrName>
                                        </p:attrNameLst>
                                      </p:cBhvr>
                                      <p:to>
                                        <p:strVal val="visible"/>
                                      </p:to>
                                    </p:set>
                                  </p:childTnLst>
                                </p:cTn>
                              </p:par>
                            </p:childTnLst>
                          </p:cTn>
                        </p:par>
                        <p:par>
                          <p:cTn id="7" fill="hold" nodeType="afterGroup">
                            <p:stCondLst>
                              <p:cond delay="0"/>
                            </p:stCondLst>
                            <p:childTnLst>
                              <p:par>
                                <p:cTn id="8" presetID="9" presetClass="entr" presetSubtype="0" fill="hold" nodeType="afterEffect">
                                  <p:stCondLst>
                                    <p:cond delay="0"/>
                                  </p:stCondLst>
                                  <p:childTnLst>
                                    <p:set>
                                      <p:cBhvr>
                                        <p:cTn id="9" dur="1" fill="hold">
                                          <p:stCondLst>
                                            <p:cond delay="0"/>
                                          </p:stCondLst>
                                        </p:cTn>
                                        <p:tgtEl>
                                          <p:spTgt spid="60420"/>
                                        </p:tgtEl>
                                        <p:attrNameLst>
                                          <p:attrName>style.visibility</p:attrName>
                                        </p:attrNameLst>
                                      </p:cBhvr>
                                      <p:to>
                                        <p:strVal val="visible"/>
                                      </p:to>
                                    </p:set>
                                    <p:animEffect transition="in" filter="dissolve">
                                      <p:cBhvr>
                                        <p:cTn id="10" dur="1000"/>
                                        <p:tgtEl>
                                          <p:spTgt spid="6042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charRg st="34" end="88"/>
                                            </p:txEl>
                                          </p:spTgt>
                                        </p:tgtEl>
                                        <p:attrNameLst>
                                          <p:attrName>style.visibility</p:attrName>
                                        </p:attrNameLst>
                                      </p:cBhvr>
                                      <p:to>
                                        <p:strVal val="visible"/>
                                      </p:to>
                                    </p:set>
                                  </p:childTnLst>
                                </p:cTn>
                              </p:par>
                            </p:childTnLst>
                          </p:cTn>
                        </p:par>
                        <p:par>
                          <p:cTn id="15" fill="hold" nodeType="afterGroup">
                            <p:stCondLst>
                              <p:cond delay="0"/>
                            </p:stCondLst>
                            <p:childTnLst>
                              <p:par>
                                <p:cTn id="16" presetID="9" presetClass="entr" presetSubtype="0" fill="hold" nodeType="afterEffect">
                                  <p:stCondLst>
                                    <p:cond delay="0"/>
                                  </p:stCondLst>
                                  <p:childTnLst>
                                    <p:set>
                                      <p:cBhvr>
                                        <p:cTn id="17" dur="1" fill="hold">
                                          <p:stCondLst>
                                            <p:cond delay="0"/>
                                          </p:stCondLst>
                                        </p:cTn>
                                        <p:tgtEl>
                                          <p:spTgt spid="60421"/>
                                        </p:tgtEl>
                                        <p:attrNameLst>
                                          <p:attrName>style.visibility</p:attrName>
                                        </p:attrNameLst>
                                      </p:cBhvr>
                                      <p:to>
                                        <p:strVal val="visible"/>
                                      </p:to>
                                    </p:set>
                                    <p:animEffect transition="in" filter="dissolve">
                                      <p:cBhvr>
                                        <p:cTn id="18" dur="1000"/>
                                        <p:tgtEl>
                                          <p:spTgt spid="6042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0419">
                                            <p:txEl>
                                              <p:charRg st="88" end="12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0419">
                                            <p:txEl>
                                              <p:charRg st="129" end="17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457200" y="1600200"/>
            <a:ext cx="7315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en-US" sz="2400" b="1">
                <a:solidFill>
                  <a:srgbClr val="E4EBFB"/>
                </a:solidFill>
                <a:latin typeface="Helvetica" charset="0"/>
              </a:rPr>
              <a:t>British Army most powerful in world</a:t>
            </a:r>
          </a:p>
          <a:p>
            <a:pPr marL="342900" indent="-342900" eaLnBrk="1" hangingPunct="1">
              <a:spcBef>
                <a:spcPct val="45000"/>
              </a:spcBef>
              <a:buFontTx/>
              <a:buChar char="•"/>
            </a:pPr>
            <a:r>
              <a:rPr lang="en-US" sz="2400" b="1">
                <a:solidFill>
                  <a:srgbClr val="E4EBFB"/>
                </a:solidFill>
                <a:latin typeface="Helvetica" charset="0"/>
              </a:rPr>
              <a:t>Also well-equipped with weapons</a:t>
            </a:r>
          </a:p>
        </p:txBody>
      </p:sp>
      <p:sp>
        <p:nvSpPr>
          <p:cNvPr id="32771" name="Text Box 3"/>
          <p:cNvSpPr txBox="1">
            <a:spLocks noChangeArrowheads="1"/>
          </p:cNvSpPr>
          <p:nvPr/>
        </p:nvSpPr>
        <p:spPr bwMode="auto">
          <a:xfrm>
            <a:off x="0" y="273050"/>
            <a:ext cx="7620000" cy="641350"/>
          </a:xfrm>
          <a:prstGeom prst="rect">
            <a:avLst/>
          </a:prstGeom>
          <a:noFill/>
          <a:ln>
            <a:noFill/>
          </a:ln>
          <a:effectLst>
            <a:outerShdw blurRad="63500" dist="12700"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a:spcBef>
                <a:spcPct val="50000"/>
              </a:spcBef>
              <a:defRPr/>
            </a:pPr>
            <a:r>
              <a:rPr lang="en-US" sz="3600" b="1" smtClean="0">
                <a:solidFill>
                  <a:srgbClr val="020E49"/>
                </a:solidFill>
                <a:latin typeface="Times New Roman" charset="0"/>
              </a:rPr>
              <a:t>Revolutionary Armies – The British</a:t>
            </a:r>
          </a:p>
        </p:txBody>
      </p:sp>
      <p:pic>
        <p:nvPicPr>
          <p:cNvPr id="62468" name="Picture 4" descr="American Revolution pg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75" y="2895600"/>
            <a:ext cx="4505325" cy="351472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Rectangle 5"/>
          <p:cNvSpPr>
            <a:spLocks noChangeArrowheads="1"/>
          </p:cNvSpPr>
          <p:nvPr/>
        </p:nvSpPr>
        <p:spPr bwMode="auto">
          <a:xfrm>
            <a:off x="457200" y="2667000"/>
            <a:ext cx="3810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en-US" sz="2400" b="1">
                <a:solidFill>
                  <a:srgbClr val="E4EBFB"/>
                </a:solidFill>
                <a:latin typeface="Helvetica" charset="0"/>
              </a:rPr>
              <a:t>Highly trained and disciplined for war on land or high seas</a:t>
            </a:r>
          </a:p>
          <a:p>
            <a:pPr marL="342900" indent="-342900" eaLnBrk="1" hangingPunct="1">
              <a:spcBef>
                <a:spcPct val="45000"/>
              </a:spcBef>
            </a:pPr>
            <a:endParaRPr lang="en-US" sz="2400" b="1">
              <a:solidFill>
                <a:srgbClr val="E4EBFB"/>
              </a:solidFill>
              <a:latin typeface="Helvetica" charset="0"/>
            </a:endParaRPr>
          </a:p>
        </p:txBody>
      </p:sp>
    </p:spTree>
    <p:extLst>
      <p:ext uri="{BB962C8B-B14F-4D97-AF65-F5344CB8AC3E}">
        <p14:creationId xmlns:p14="http://schemas.microsoft.com/office/powerpoint/2010/main" val="38780149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6">
                                            <p:txEl>
                                              <p:pRg st="1" end="1"/>
                                            </p:txEl>
                                          </p:spTgt>
                                        </p:tgtEl>
                                        <p:attrNameLst>
                                          <p:attrName>style.visibility</p:attrName>
                                        </p:attrNameLst>
                                      </p:cBhvr>
                                      <p:to>
                                        <p:strVal val="visible"/>
                                      </p:to>
                                    </p:set>
                                  </p:childTnLst>
                                </p:cTn>
                              </p:par>
                            </p:childTnLst>
                          </p:cTn>
                        </p:par>
                        <p:par>
                          <p:cTn id="11" fill="hold" nodeType="afterGroup">
                            <p:stCondLst>
                              <p:cond delay="0"/>
                            </p:stCondLst>
                            <p:childTnLst>
                              <p:par>
                                <p:cTn id="12" presetID="9" presetClass="entr" presetSubtype="0" fill="hold" nodeType="afterEffect">
                                  <p:stCondLst>
                                    <p:cond delay="0"/>
                                  </p:stCondLst>
                                  <p:childTnLst>
                                    <p:set>
                                      <p:cBhvr>
                                        <p:cTn id="13" dur="1" fill="hold">
                                          <p:stCondLst>
                                            <p:cond delay="0"/>
                                          </p:stCondLst>
                                        </p:cTn>
                                        <p:tgtEl>
                                          <p:spTgt spid="62468"/>
                                        </p:tgtEl>
                                        <p:attrNameLst>
                                          <p:attrName>style.visibility</p:attrName>
                                        </p:attrNameLst>
                                      </p:cBhvr>
                                      <p:to>
                                        <p:strVal val="visible"/>
                                      </p:to>
                                    </p:set>
                                    <p:animEffect transition="in" filter="dissolve">
                                      <p:cBhvr>
                                        <p:cTn id="14" dur="1000"/>
                                        <p:tgtEl>
                                          <p:spTgt spid="6246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46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build="p"/>
      <p:bldP spid="6246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4572000" y="228600"/>
            <a:ext cx="4953000" cy="762000"/>
          </a:xfrm>
          <a:prstGeom prst="rect">
            <a:avLst/>
          </a:prstGeom>
          <a:noFill/>
          <a:ln>
            <a:noFill/>
          </a:ln>
          <a:effectLst>
            <a:outerShdw blurRad="63500" dist="127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en-US" sz="3600" b="1">
                <a:solidFill>
                  <a:srgbClr val="020E49"/>
                </a:solidFill>
                <a:latin typeface="Times New Roman" charset="0"/>
              </a:rPr>
              <a:t>Revolutionary Armies</a:t>
            </a:r>
          </a:p>
        </p:txBody>
      </p:sp>
      <p:sp>
        <p:nvSpPr>
          <p:cNvPr id="64515" name="Rectangle 3"/>
          <p:cNvSpPr>
            <a:spLocks noChangeArrowheads="1"/>
          </p:cNvSpPr>
          <p:nvPr/>
        </p:nvSpPr>
        <p:spPr bwMode="auto">
          <a:xfrm>
            <a:off x="381000" y="1524000"/>
            <a:ext cx="434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en-US" sz="2400" b="1">
                <a:solidFill>
                  <a:srgbClr val="E4EBFB"/>
                </a:solidFill>
                <a:latin typeface="Helvetica" charset="0"/>
              </a:rPr>
              <a:t>Americans shot more accurately</a:t>
            </a:r>
          </a:p>
          <a:p>
            <a:pPr marL="342900" indent="-342900" eaLnBrk="1" hangingPunct="1">
              <a:spcBef>
                <a:spcPct val="45000"/>
              </a:spcBef>
              <a:buFontTx/>
              <a:buChar char="•"/>
            </a:pPr>
            <a:r>
              <a:rPr lang="en-US" sz="2400" b="1">
                <a:solidFill>
                  <a:srgbClr val="E4EBFB"/>
                </a:solidFill>
                <a:latin typeface="Helvetica" charset="0"/>
              </a:rPr>
              <a:t>British carried three days provisions </a:t>
            </a:r>
          </a:p>
          <a:p>
            <a:pPr marL="342900" indent="-342900" eaLnBrk="1" hangingPunct="1">
              <a:spcBef>
                <a:spcPct val="45000"/>
              </a:spcBef>
              <a:buFontTx/>
              <a:buChar char="•"/>
            </a:pPr>
            <a:r>
              <a:rPr lang="en-US" sz="2400" b="1">
                <a:solidFill>
                  <a:srgbClr val="E4EBFB"/>
                </a:solidFill>
                <a:latin typeface="Helvetica" charset="0"/>
              </a:rPr>
              <a:t>British gear weighed about 100 pounds</a:t>
            </a:r>
          </a:p>
        </p:txBody>
      </p:sp>
      <p:pic>
        <p:nvPicPr>
          <p:cNvPr id="64516" name="Picture 4" descr="American Revolution pg 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819400"/>
            <a:ext cx="4914900" cy="336232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210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4515">
                                            <p:txEl>
                                              <p:charRg st="0" end="33"/>
                                            </p:txEl>
                                          </p:spTgt>
                                        </p:tgtEl>
                                        <p:attrNameLst>
                                          <p:attrName>style.visibility</p:attrName>
                                        </p:attrNameLst>
                                      </p:cBhvr>
                                      <p:to>
                                        <p:strVal val="visible"/>
                                      </p:to>
                                    </p:set>
                                  </p:childTnLst>
                                </p:cTn>
                              </p:par>
                            </p:childTnLst>
                          </p:cTn>
                        </p:par>
                        <p:par>
                          <p:cTn id="7" fill="hold" nodeType="afterGroup">
                            <p:stCondLst>
                              <p:cond delay="0"/>
                            </p:stCondLst>
                            <p:childTnLst>
                              <p:par>
                                <p:cTn id="8" presetID="9" presetClass="entr" presetSubtype="0" fill="hold" nodeType="afterEffect">
                                  <p:stCondLst>
                                    <p:cond delay="0"/>
                                  </p:stCondLst>
                                  <p:childTnLst>
                                    <p:set>
                                      <p:cBhvr>
                                        <p:cTn id="9" dur="1" fill="hold">
                                          <p:stCondLst>
                                            <p:cond delay="0"/>
                                          </p:stCondLst>
                                        </p:cTn>
                                        <p:tgtEl>
                                          <p:spTgt spid="64516"/>
                                        </p:tgtEl>
                                        <p:attrNameLst>
                                          <p:attrName>style.visibility</p:attrName>
                                        </p:attrNameLst>
                                      </p:cBhvr>
                                      <p:to>
                                        <p:strVal val="visible"/>
                                      </p:to>
                                    </p:set>
                                    <p:animEffect transition="in" filter="dissolve">
                                      <p:cBhvr>
                                        <p:cTn id="10" dur="1000"/>
                                        <p:tgtEl>
                                          <p:spTgt spid="6451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4515">
                                            <p:txEl>
                                              <p:charRg st="33" end="7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4515">
                                            <p:txEl>
                                              <p:charRg st="72" end="10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4191000" y="1447800"/>
            <a:ext cx="4495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en-US" sz="2400" b="1">
                <a:solidFill>
                  <a:srgbClr val="E4EBFB"/>
                </a:solidFill>
                <a:latin typeface="Helvetica" charset="0"/>
              </a:rPr>
              <a:t>Revolutionary Army knew lay of the land</a:t>
            </a:r>
          </a:p>
          <a:p>
            <a:pPr marL="342900" indent="-342900" eaLnBrk="1" hangingPunct="1">
              <a:spcBef>
                <a:spcPct val="45000"/>
              </a:spcBef>
              <a:buFontTx/>
              <a:buChar char="•"/>
            </a:pPr>
            <a:r>
              <a:rPr lang="en-US" sz="2400" b="1">
                <a:solidFill>
                  <a:srgbClr val="E4EBFB"/>
                </a:solidFill>
                <a:latin typeface="Helvetica" charset="0"/>
              </a:rPr>
              <a:t>Used weapons appropriate for landscape</a:t>
            </a:r>
          </a:p>
          <a:p>
            <a:pPr marL="342900" indent="-342900" eaLnBrk="1" hangingPunct="1">
              <a:spcBef>
                <a:spcPct val="45000"/>
              </a:spcBef>
              <a:buFontTx/>
              <a:buChar char="•"/>
            </a:pPr>
            <a:r>
              <a:rPr lang="en-US" sz="2400" b="1">
                <a:solidFill>
                  <a:srgbClr val="E4EBFB"/>
                </a:solidFill>
                <a:latin typeface="Helvetica" charset="0"/>
              </a:rPr>
              <a:t>Wore pieces of different uniforms</a:t>
            </a:r>
          </a:p>
          <a:p>
            <a:pPr marL="342900" indent="-342900" eaLnBrk="1" hangingPunct="1">
              <a:spcBef>
                <a:spcPct val="45000"/>
              </a:spcBef>
              <a:buFontTx/>
              <a:buChar char="•"/>
            </a:pPr>
            <a:r>
              <a:rPr lang="en-US" sz="2400" b="1">
                <a:solidFill>
                  <a:srgbClr val="E4EBFB"/>
                </a:solidFill>
                <a:latin typeface="Helvetica" charset="0"/>
              </a:rPr>
              <a:t>Brown army clothing</a:t>
            </a:r>
          </a:p>
          <a:p>
            <a:pPr marL="342900" indent="-342900" eaLnBrk="1" hangingPunct="1">
              <a:spcBef>
                <a:spcPct val="45000"/>
              </a:spcBef>
            </a:pPr>
            <a:endParaRPr lang="en-US" sz="2400" b="1">
              <a:solidFill>
                <a:srgbClr val="E4EBFB"/>
              </a:solidFill>
              <a:latin typeface="Helvetica" charset="0"/>
            </a:endParaRPr>
          </a:p>
        </p:txBody>
      </p:sp>
      <p:sp>
        <p:nvSpPr>
          <p:cNvPr id="34819" name="Text Box 3"/>
          <p:cNvSpPr txBox="1">
            <a:spLocks noChangeArrowheads="1"/>
          </p:cNvSpPr>
          <p:nvPr/>
        </p:nvSpPr>
        <p:spPr bwMode="auto">
          <a:xfrm>
            <a:off x="0" y="258763"/>
            <a:ext cx="9753600" cy="579437"/>
          </a:xfrm>
          <a:prstGeom prst="rect">
            <a:avLst/>
          </a:prstGeom>
          <a:noFill/>
          <a:ln>
            <a:noFill/>
          </a:ln>
          <a:effectLst>
            <a:outerShdw blurRad="63500" dist="12700"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a:spcBef>
                <a:spcPct val="50000"/>
              </a:spcBef>
              <a:defRPr/>
            </a:pPr>
            <a:r>
              <a:rPr lang="en-US" sz="3200" b="1" smtClean="0">
                <a:solidFill>
                  <a:srgbClr val="020E49"/>
                </a:solidFill>
                <a:latin typeface="Times New Roman" charset="0"/>
              </a:rPr>
              <a:t>Revolutionary Armies – The Americans</a:t>
            </a:r>
          </a:p>
        </p:txBody>
      </p:sp>
      <p:pic>
        <p:nvPicPr>
          <p:cNvPr id="66564" name="Picture 4" descr="American Revolution pg 3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990600"/>
            <a:ext cx="3089275" cy="52578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16669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2">
                                            <p:txEl>
                                              <p:pRg st="1" end="1"/>
                                            </p:txEl>
                                          </p:spTgt>
                                        </p:tgtEl>
                                        <p:attrNameLst>
                                          <p:attrName>style.visibility</p:attrName>
                                        </p:attrNameLst>
                                      </p:cBhvr>
                                      <p:to>
                                        <p:strVal val="visible"/>
                                      </p:to>
                                    </p:set>
                                  </p:childTnLst>
                                </p:cTn>
                              </p:par>
                            </p:childTnLst>
                          </p:cTn>
                        </p:par>
                        <p:par>
                          <p:cTn id="11" fill="hold" nodeType="afterGroup">
                            <p:stCondLst>
                              <p:cond delay="0"/>
                            </p:stCondLst>
                            <p:childTnLst>
                              <p:par>
                                <p:cTn id="12" presetID="9" presetClass="entr" presetSubtype="0" fill="hold" nodeType="afterEffect">
                                  <p:stCondLst>
                                    <p:cond delay="0"/>
                                  </p:stCondLst>
                                  <p:childTnLst>
                                    <p:set>
                                      <p:cBhvr>
                                        <p:cTn id="13" dur="1" fill="hold">
                                          <p:stCondLst>
                                            <p:cond delay="0"/>
                                          </p:stCondLst>
                                        </p:cTn>
                                        <p:tgtEl>
                                          <p:spTgt spid="66564"/>
                                        </p:tgtEl>
                                        <p:attrNameLst>
                                          <p:attrName>style.visibility</p:attrName>
                                        </p:attrNameLst>
                                      </p:cBhvr>
                                      <p:to>
                                        <p:strVal val="visible"/>
                                      </p:to>
                                    </p:set>
                                    <p:animEffect transition="in" filter="dissolve">
                                      <p:cBhvr>
                                        <p:cTn id="14" dur="1000"/>
                                        <p:tgtEl>
                                          <p:spTgt spid="6656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56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457200" y="16002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en-US" sz="2400" b="1">
                <a:solidFill>
                  <a:srgbClr val="E4EBFB"/>
                </a:solidFill>
                <a:latin typeface="Helvetica" charset="0"/>
              </a:rPr>
              <a:t>Well-equipped</a:t>
            </a:r>
          </a:p>
          <a:p>
            <a:pPr marL="342900" indent="-342900" eaLnBrk="1" hangingPunct="1">
              <a:spcBef>
                <a:spcPct val="45000"/>
              </a:spcBef>
              <a:buFontTx/>
              <a:buChar char="•"/>
            </a:pPr>
            <a:r>
              <a:rPr lang="en-US" sz="2400" b="1">
                <a:solidFill>
                  <a:srgbClr val="E4EBFB"/>
                </a:solidFill>
                <a:latin typeface="Helvetica" charset="0"/>
              </a:rPr>
              <a:t>Disciplined</a:t>
            </a:r>
          </a:p>
          <a:p>
            <a:pPr marL="342900" indent="-342900" eaLnBrk="1" hangingPunct="1">
              <a:spcBef>
                <a:spcPct val="45000"/>
              </a:spcBef>
              <a:buFontTx/>
              <a:buChar char="•"/>
            </a:pPr>
            <a:r>
              <a:rPr lang="en-US" sz="2400" b="1">
                <a:solidFill>
                  <a:srgbClr val="E4EBFB"/>
                </a:solidFill>
                <a:latin typeface="Helvetica" charset="0"/>
              </a:rPr>
              <a:t>Strongest navy</a:t>
            </a:r>
          </a:p>
        </p:txBody>
      </p:sp>
      <p:sp>
        <p:nvSpPr>
          <p:cNvPr id="35843" name="Text Box 3"/>
          <p:cNvSpPr txBox="1">
            <a:spLocks noChangeArrowheads="1"/>
          </p:cNvSpPr>
          <p:nvPr/>
        </p:nvSpPr>
        <p:spPr bwMode="auto">
          <a:xfrm>
            <a:off x="0" y="152400"/>
            <a:ext cx="7162800" cy="762000"/>
          </a:xfrm>
          <a:prstGeom prst="rect">
            <a:avLst/>
          </a:prstGeom>
          <a:noFill/>
          <a:ln>
            <a:noFill/>
          </a:ln>
          <a:effectLst>
            <a:outerShdw blurRad="63500" dist="12700"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a:spcBef>
                <a:spcPct val="50000"/>
              </a:spcBef>
              <a:defRPr/>
            </a:pPr>
            <a:r>
              <a:rPr lang="en-US" sz="4400" b="1" smtClean="0">
                <a:solidFill>
                  <a:srgbClr val="020E49"/>
                </a:solidFill>
                <a:latin typeface="Times New Roman" charset="0"/>
              </a:rPr>
              <a:t>British Advantages</a:t>
            </a:r>
          </a:p>
        </p:txBody>
      </p:sp>
      <p:pic>
        <p:nvPicPr>
          <p:cNvPr id="68612" name="Picture 4" descr="American Revolution pg 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57376">
            <a:off x="3319463" y="1885950"/>
            <a:ext cx="5105400" cy="3417888"/>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621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0">
                                            <p:txEl>
                                              <p:pRg st="2" end="2"/>
                                            </p:txEl>
                                          </p:spTgt>
                                        </p:tgtEl>
                                        <p:attrNameLst>
                                          <p:attrName>style.visibility</p:attrName>
                                        </p:attrNameLst>
                                      </p:cBhvr>
                                      <p:to>
                                        <p:strVal val="visible"/>
                                      </p:to>
                                    </p:set>
                                  </p:childTnLst>
                                </p:cTn>
                              </p:par>
                            </p:childTnLst>
                          </p:cTn>
                        </p:par>
                        <p:par>
                          <p:cTn id="15" fill="hold" nodeType="afterGroup">
                            <p:stCondLst>
                              <p:cond delay="0"/>
                            </p:stCondLst>
                            <p:childTnLst>
                              <p:par>
                                <p:cTn id="16" presetID="9" presetClass="entr" presetSubtype="0" fill="hold" nodeType="afterEffect">
                                  <p:stCondLst>
                                    <p:cond delay="500"/>
                                  </p:stCondLst>
                                  <p:childTnLst>
                                    <p:set>
                                      <p:cBhvr>
                                        <p:cTn id="17" dur="1" fill="hold">
                                          <p:stCondLst>
                                            <p:cond delay="0"/>
                                          </p:stCondLst>
                                        </p:cTn>
                                        <p:tgtEl>
                                          <p:spTgt spid="68612"/>
                                        </p:tgtEl>
                                        <p:attrNameLst>
                                          <p:attrName>style.visibility</p:attrName>
                                        </p:attrNameLst>
                                      </p:cBhvr>
                                      <p:to>
                                        <p:strVal val="visible"/>
                                      </p:to>
                                    </p:set>
                                    <p:animEffect transition="in" filter="dissolve">
                                      <p:cBhvr>
                                        <p:cTn id="18" dur="1000"/>
                                        <p:tgtEl>
                                          <p:spTgt spid="686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457200" y="16002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en-US" sz="2400" b="1">
                <a:solidFill>
                  <a:srgbClr val="E4EBFB"/>
                </a:solidFill>
                <a:latin typeface="Helvetica" charset="0"/>
              </a:rPr>
              <a:t>Accuracy of the rifle</a:t>
            </a:r>
          </a:p>
          <a:p>
            <a:pPr marL="342900" indent="-342900" eaLnBrk="1" hangingPunct="1">
              <a:spcBef>
                <a:spcPct val="45000"/>
              </a:spcBef>
              <a:buFontTx/>
              <a:buChar char="•"/>
            </a:pPr>
            <a:r>
              <a:rPr lang="en-US" sz="2400" b="1">
                <a:solidFill>
                  <a:srgbClr val="E4EBFB"/>
                </a:solidFill>
                <a:latin typeface="Helvetica" charset="0"/>
              </a:rPr>
              <a:t>Knowledge of the land</a:t>
            </a:r>
          </a:p>
          <a:p>
            <a:pPr marL="342900" indent="-342900" eaLnBrk="1" hangingPunct="1">
              <a:spcBef>
                <a:spcPct val="45000"/>
              </a:spcBef>
              <a:buFontTx/>
              <a:buChar char="•"/>
            </a:pPr>
            <a:r>
              <a:rPr lang="en-US" sz="2400" b="1">
                <a:solidFill>
                  <a:srgbClr val="E4EBFB"/>
                </a:solidFill>
                <a:latin typeface="Helvetica" charset="0"/>
              </a:rPr>
              <a:t>Guerilla warfare tactics</a:t>
            </a:r>
          </a:p>
          <a:p>
            <a:pPr marL="342900" indent="-342900" eaLnBrk="1" hangingPunct="1">
              <a:spcBef>
                <a:spcPct val="45000"/>
              </a:spcBef>
              <a:buFontTx/>
              <a:buChar char="•"/>
            </a:pPr>
            <a:r>
              <a:rPr lang="en-US" sz="2400" b="1">
                <a:solidFill>
                  <a:srgbClr val="E4EBFB"/>
                </a:solidFill>
                <a:latin typeface="Helvetica" charset="0"/>
              </a:rPr>
              <a:t>Superb command</a:t>
            </a:r>
          </a:p>
        </p:txBody>
      </p:sp>
      <p:sp>
        <p:nvSpPr>
          <p:cNvPr id="36867" name="Text Box 3"/>
          <p:cNvSpPr txBox="1">
            <a:spLocks noChangeArrowheads="1"/>
          </p:cNvSpPr>
          <p:nvPr/>
        </p:nvSpPr>
        <p:spPr bwMode="auto">
          <a:xfrm>
            <a:off x="0" y="152400"/>
            <a:ext cx="7162800" cy="762000"/>
          </a:xfrm>
          <a:prstGeom prst="rect">
            <a:avLst/>
          </a:prstGeom>
          <a:noFill/>
          <a:ln>
            <a:noFill/>
          </a:ln>
          <a:effectLst>
            <a:outerShdw blurRad="63500" dist="12700"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a:spcBef>
                <a:spcPct val="50000"/>
              </a:spcBef>
              <a:defRPr/>
            </a:pPr>
            <a:r>
              <a:rPr lang="en-US" sz="4400" b="1" smtClean="0">
                <a:solidFill>
                  <a:srgbClr val="020E49"/>
                </a:solidFill>
                <a:latin typeface="Times New Roman" charset="0"/>
              </a:rPr>
              <a:t>American Advantages</a:t>
            </a:r>
          </a:p>
        </p:txBody>
      </p:sp>
      <p:pic>
        <p:nvPicPr>
          <p:cNvPr id="70660" name="Picture 4" descr="American Revolution pg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276600"/>
            <a:ext cx="4424363" cy="31305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56757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8">
                                            <p:txEl>
                                              <p:pRg st="2" end="2"/>
                                            </p:txEl>
                                          </p:spTgt>
                                        </p:tgtEl>
                                        <p:attrNameLst>
                                          <p:attrName>style.visibility</p:attrName>
                                        </p:attrNameLst>
                                      </p:cBhvr>
                                      <p:to>
                                        <p:strVal val="visible"/>
                                      </p:to>
                                    </p:set>
                                  </p:childTnLst>
                                </p:cTn>
                              </p:par>
                              <p:par>
                                <p:cTn id="15" presetID="9" presetClass="entr" presetSubtype="0" fill="hold" nodeType="withEffect">
                                  <p:stCondLst>
                                    <p:cond delay="0"/>
                                  </p:stCondLst>
                                  <p:childTnLst>
                                    <p:set>
                                      <p:cBhvr>
                                        <p:cTn id="16" dur="1" fill="hold">
                                          <p:stCondLst>
                                            <p:cond delay="0"/>
                                          </p:stCondLst>
                                        </p:cTn>
                                        <p:tgtEl>
                                          <p:spTgt spid="70660"/>
                                        </p:tgtEl>
                                        <p:attrNameLst>
                                          <p:attrName>style.visibility</p:attrName>
                                        </p:attrNameLst>
                                      </p:cBhvr>
                                      <p:to>
                                        <p:strVal val="visible"/>
                                      </p:to>
                                    </p:set>
                                    <p:animEffect transition="in" filter="dissolve">
                                      <p:cBhvr>
                                        <p:cTn id="17" dur="500"/>
                                        <p:tgtEl>
                                          <p:spTgt spid="7066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06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4572000" y="228600"/>
            <a:ext cx="4953000" cy="762000"/>
          </a:xfrm>
          <a:prstGeom prst="rect">
            <a:avLst/>
          </a:prstGeom>
          <a:noFill/>
          <a:ln>
            <a:noFill/>
          </a:ln>
          <a:effectLst>
            <a:outerShdw blurRad="63500" dist="127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en-US" sz="3600" b="1">
                <a:solidFill>
                  <a:srgbClr val="020E49"/>
                </a:solidFill>
                <a:latin typeface="Times New Roman" charset="0"/>
              </a:rPr>
              <a:t>British Soldier Quotes</a:t>
            </a:r>
          </a:p>
        </p:txBody>
      </p:sp>
      <p:sp>
        <p:nvSpPr>
          <p:cNvPr id="74755" name="Rectangle 3"/>
          <p:cNvSpPr>
            <a:spLocks noChangeArrowheads="1"/>
          </p:cNvSpPr>
          <p:nvPr/>
        </p:nvSpPr>
        <p:spPr bwMode="auto">
          <a:xfrm>
            <a:off x="381000" y="1524000"/>
            <a:ext cx="434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en-US" sz="2400" b="1">
                <a:solidFill>
                  <a:srgbClr val="E4EBFB"/>
                </a:solidFill>
                <a:latin typeface="Helvetica" charset="0"/>
              </a:rPr>
              <a:t>British soldiers faced new challenges</a:t>
            </a:r>
          </a:p>
          <a:p>
            <a:pPr marL="342900" indent="-342900" eaLnBrk="1" hangingPunct="1">
              <a:spcBef>
                <a:spcPct val="45000"/>
              </a:spcBef>
              <a:buFontTx/>
              <a:buChar char="•"/>
            </a:pPr>
            <a:r>
              <a:rPr lang="ja-JP" altLang="en-US" sz="2400" b="1">
                <a:solidFill>
                  <a:srgbClr val="E4EBFB"/>
                </a:solidFill>
                <a:latin typeface="Helvetica" charset="0"/>
              </a:rPr>
              <a:t>“</a:t>
            </a:r>
            <a:r>
              <a:rPr lang="en-US" altLang="ja-JP" sz="2400" b="1">
                <a:solidFill>
                  <a:srgbClr val="E4EBFB"/>
                </a:solidFill>
                <a:latin typeface="Helvetica" charset="0"/>
              </a:rPr>
              <a:t>[Darn] those Americans. They will not stand and fight.</a:t>
            </a:r>
            <a:r>
              <a:rPr lang="ja-JP" altLang="en-US" sz="2400" b="1">
                <a:solidFill>
                  <a:srgbClr val="E4EBFB"/>
                </a:solidFill>
                <a:latin typeface="Helvetica" charset="0"/>
              </a:rPr>
              <a:t>”</a:t>
            </a:r>
            <a:endParaRPr lang="en-US" altLang="ja-JP" sz="2400" b="1">
              <a:solidFill>
                <a:srgbClr val="E4EBFB"/>
              </a:solidFill>
              <a:latin typeface="Helvetica" charset="0"/>
            </a:endParaRPr>
          </a:p>
          <a:p>
            <a:pPr marL="342900" indent="-342900" eaLnBrk="1" hangingPunct="1">
              <a:spcBef>
                <a:spcPct val="45000"/>
              </a:spcBef>
              <a:buFontTx/>
              <a:buChar char="•"/>
            </a:pPr>
            <a:r>
              <a:rPr lang="ja-JP" altLang="en-US" sz="2400" b="1">
                <a:solidFill>
                  <a:srgbClr val="E4EBFB"/>
                </a:solidFill>
                <a:latin typeface="Helvetica" charset="0"/>
              </a:rPr>
              <a:t>“</a:t>
            </a:r>
            <a:r>
              <a:rPr lang="en-US" altLang="ja-JP" sz="2400" b="1">
                <a:solidFill>
                  <a:srgbClr val="E4EBFB"/>
                </a:solidFill>
                <a:latin typeface="Helvetica" charset="0"/>
              </a:rPr>
              <a:t>Settle your affairs at home before leaving for The Colonies; you probably won</a:t>
            </a:r>
            <a:r>
              <a:rPr lang="ja-JP" altLang="en-US" sz="2400" b="1">
                <a:solidFill>
                  <a:srgbClr val="E4EBFB"/>
                </a:solidFill>
                <a:latin typeface="Helvetica" charset="0"/>
              </a:rPr>
              <a:t>’</a:t>
            </a:r>
            <a:r>
              <a:rPr lang="en-US" altLang="ja-JP" sz="2400" b="1">
                <a:solidFill>
                  <a:srgbClr val="E4EBFB"/>
                </a:solidFill>
                <a:latin typeface="Helvetica" charset="0"/>
              </a:rPr>
              <a:t>t be coming back again.</a:t>
            </a:r>
            <a:r>
              <a:rPr lang="ja-JP" altLang="en-US" sz="2400" b="1">
                <a:solidFill>
                  <a:srgbClr val="E4EBFB"/>
                </a:solidFill>
                <a:latin typeface="Helvetica" charset="0"/>
              </a:rPr>
              <a:t>”</a:t>
            </a:r>
            <a:endParaRPr lang="en-US" sz="2400" b="1">
              <a:solidFill>
                <a:srgbClr val="E4EBFB"/>
              </a:solidFill>
              <a:latin typeface="Helvetica" charset="0"/>
            </a:endParaRPr>
          </a:p>
        </p:txBody>
      </p:sp>
      <p:pic>
        <p:nvPicPr>
          <p:cNvPr id="74756" name="Picture 4" descr="American Revolution pg 3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676400"/>
            <a:ext cx="2886075" cy="37655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6" name="Text Box 5"/>
          <p:cNvSpPr txBox="1">
            <a:spLocks noChangeArrowheads="1"/>
          </p:cNvSpPr>
          <p:nvPr/>
        </p:nvSpPr>
        <p:spPr bwMode="auto">
          <a:xfrm>
            <a:off x="5410200" y="6324600"/>
            <a:ext cx="1905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a:spcBef>
                <a:spcPct val="50000"/>
              </a:spcBef>
            </a:pPr>
            <a:r>
              <a:rPr lang="en-US" sz="900" b="1">
                <a:solidFill>
                  <a:schemeClr val="bg1"/>
                </a:solidFill>
                <a:latin typeface="Helvetica" charset="0"/>
              </a:rPr>
              <a:t>Single click the speaker icon </a:t>
            </a:r>
            <a:br>
              <a:rPr lang="en-US" sz="900" b="1">
                <a:solidFill>
                  <a:schemeClr val="bg1"/>
                </a:solidFill>
                <a:latin typeface="Helvetica" charset="0"/>
              </a:rPr>
            </a:br>
            <a:r>
              <a:rPr lang="en-US" sz="900" b="1">
                <a:solidFill>
                  <a:schemeClr val="bg1"/>
                </a:solidFill>
                <a:latin typeface="Helvetica" charset="0"/>
              </a:rPr>
              <a:t>to hear the clip &gt;&gt;&gt;&gt; </a:t>
            </a:r>
          </a:p>
        </p:txBody>
      </p:sp>
      <p:pic>
        <p:nvPicPr>
          <p:cNvPr id="74758" name="Slide 36 British Soldiers.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7315200" y="63246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9273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74756"/>
                                        </p:tgtEl>
                                        <p:attrNameLst>
                                          <p:attrName>style.visibility</p:attrName>
                                        </p:attrNameLst>
                                      </p:cBhvr>
                                      <p:to>
                                        <p:strVal val="visible"/>
                                      </p:to>
                                    </p:set>
                                    <p:animEffect transition="in" filter="dissolve">
                                      <p:cBhvr>
                                        <p:cTn id="9" dur="500"/>
                                        <p:tgtEl>
                                          <p:spTgt spid="7475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74758"/>
                    </p:tgtEl>
                  </p:cond>
                </p:stCondLst>
                <p:endSync evt="end" delay="0">
                  <p:rtn val="all"/>
                </p:endSync>
                <p:childTnLst>
                  <p:par>
                    <p:cTn id="19" fill="hold" nodeType="clickPar">
                      <p:stCondLst>
                        <p:cond delay="0"/>
                      </p:stCondLst>
                      <p:childTnLst>
                        <p:par>
                          <p:cTn id="20" fill="hold" nodeType="withGroup">
                            <p:stCondLst>
                              <p:cond delay="0"/>
                            </p:stCondLst>
                            <p:childTnLst>
                              <p:par>
                                <p:cTn id="21" presetID="1" presetClass="mediacall" presetSubtype="0" fill="hold" nodeType="clickEffect">
                                  <p:stCondLst>
                                    <p:cond delay="0"/>
                                  </p:stCondLst>
                                  <p:childTnLst>
                                    <p:cmd type="call" cmd="playFrom(0.0)">
                                      <p:cBhvr>
                                        <p:cTn id="22" dur="6545" fill="hold"/>
                                        <p:tgtEl>
                                          <p:spTgt spid="74758"/>
                                        </p:tgtEl>
                                      </p:cBhvr>
                                    </p:cmd>
                                  </p:childTnLst>
                                </p:cTn>
                              </p:par>
                            </p:childTnLst>
                          </p:cTn>
                        </p:par>
                      </p:childTnLst>
                    </p:cTn>
                  </p:par>
                </p:childTnLst>
              </p:cTn>
              <p:nextCondLst>
                <p:cond evt="onClick" delay="0">
                  <p:tgtEl>
                    <p:spTgt spid="74758"/>
                  </p:tgtEl>
                </p:cond>
              </p:nextCondLst>
            </p:seq>
            <p:audio>
              <p:cMediaNode>
                <p:cTn id="23" fill="hold" display="0">
                  <p:stCondLst>
                    <p:cond delay="indefinite"/>
                  </p:stCondLst>
                  <p:endCondLst>
                    <p:cond evt="onNext" delay="0">
                      <p:tgtEl>
                        <p:sldTgt/>
                      </p:tgtEl>
                    </p:cond>
                    <p:cond evt="onPrev" delay="0">
                      <p:tgtEl>
                        <p:sldTgt/>
                      </p:tgtEl>
                    </p:cond>
                    <p:cond evt="onStopAudio" delay="0">
                      <p:tgtEl>
                        <p:sldTgt/>
                      </p:tgtEl>
                    </p:cond>
                  </p:endCondLst>
                </p:cTn>
                <p:tgtEl>
                  <p:spTgt spid="74758"/>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81000" y="990600"/>
            <a:ext cx="3048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en-US" sz="2400" b="1">
                <a:solidFill>
                  <a:srgbClr val="E4EBFB"/>
                </a:solidFill>
                <a:latin typeface="Helvetica" charset="0"/>
              </a:rPr>
              <a:t>George Washington: Commander of Americans Forces</a:t>
            </a:r>
          </a:p>
          <a:p>
            <a:pPr marL="342900" indent="-342900" eaLnBrk="1" hangingPunct="1">
              <a:spcBef>
                <a:spcPct val="45000"/>
              </a:spcBef>
              <a:buFontTx/>
              <a:buChar char="•"/>
            </a:pPr>
            <a:r>
              <a:rPr lang="en-US" sz="2400" b="1">
                <a:solidFill>
                  <a:srgbClr val="E4EBFB"/>
                </a:solidFill>
                <a:latin typeface="Helvetica" charset="0"/>
              </a:rPr>
              <a:t>Nathanael Greene: Top Strategist</a:t>
            </a:r>
          </a:p>
          <a:p>
            <a:pPr marL="342900" indent="-342900" eaLnBrk="1" hangingPunct="1">
              <a:spcBef>
                <a:spcPct val="45000"/>
              </a:spcBef>
              <a:buFontTx/>
              <a:buChar char="•"/>
            </a:pPr>
            <a:r>
              <a:rPr lang="en-US" sz="2400" b="1">
                <a:solidFill>
                  <a:srgbClr val="E4EBFB"/>
                </a:solidFill>
                <a:latin typeface="Helvetica" charset="0"/>
              </a:rPr>
              <a:t>Henry Knox: Artillery Expert</a:t>
            </a:r>
          </a:p>
          <a:p>
            <a:pPr marL="342900" indent="-342900" eaLnBrk="1" hangingPunct="1">
              <a:spcBef>
                <a:spcPct val="45000"/>
              </a:spcBef>
              <a:buFontTx/>
              <a:buChar char="•"/>
            </a:pPr>
            <a:r>
              <a:rPr lang="en-US" sz="2400" b="1">
                <a:solidFill>
                  <a:srgbClr val="E4EBFB"/>
                </a:solidFill>
                <a:latin typeface="Helvetica" charset="0"/>
              </a:rPr>
              <a:t>Benedict Arnold:  Commander under Washington</a:t>
            </a:r>
          </a:p>
        </p:txBody>
      </p:sp>
      <p:sp>
        <p:nvSpPr>
          <p:cNvPr id="39939" name="Text Box 3"/>
          <p:cNvSpPr txBox="1">
            <a:spLocks noChangeArrowheads="1"/>
          </p:cNvSpPr>
          <p:nvPr/>
        </p:nvSpPr>
        <p:spPr bwMode="auto">
          <a:xfrm>
            <a:off x="0" y="152400"/>
            <a:ext cx="7162800" cy="762000"/>
          </a:xfrm>
          <a:prstGeom prst="rect">
            <a:avLst/>
          </a:prstGeom>
          <a:noFill/>
          <a:ln>
            <a:noFill/>
          </a:ln>
          <a:effectLst>
            <a:outerShdw blurRad="63500" dist="12700"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a:spcBef>
                <a:spcPct val="50000"/>
              </a:spcBef>
              <a:defRPr/>
            </a:pPr>
            <a:r>
              <a:rPr lang="en-US" sz="4400" b="1" smtClean="0">
                <a:solidFill>
                  <a:srgbClr val="020E49"/>
                </a:solidFill>
                <a:latin typeface="Times New Roman" charset="0"/>
              </a:rPr>
              <a:t>Military Leaders—American</a:t>
            </a:r>
          </a:p>
        </p:txBody>
      </p:sp>
      <p:pic>
        <p:nvPicPr>
          <p:cNvPr id="76804" name="Picture 4" descr="American Revolution pg 39 gree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8863" y="2514600"/>
            <a:ext cx="3005137" cy="5410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5" descr="American Revolution pg 39 washing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838200"/>
            <a:ext cx="2335213" cy="42672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6" descr="American Revolution pg 39 kno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1752600"/>
            <a:ext cx="3249613" cy="41148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1082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802">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76805"/>
                                        </p:tgtEl>
                                        <p:attrNameLst>
                                          <p:attrName>style.visibility</p:attrName>
                                        </p:attrNameLst>
                                      </p:cBhvr>
                                      <p:to>
                                        <p:strVal val="visible"/>
                                      </p:to>
                                    </p:set>
                                    <p:animEffect transition="in" filter="dissolve">
                                      <p:cBhvr>
                                        <p:cTn id="9" dur="500"/>
                                        <p:tgtEl>
                                          <p:spTgt spid="7680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6802">
                                            <p:txEl>
                                              <p:pRg st="1" end="1"/>
                                            </p:txEl>
                                          </p:spTgt>
                                        </p:tgtEl>
                                        <p:attrNameLst>
                                          <p:attrName>style.visibility</p:attrName>
                                        </p:attrNameLst>
                                      </p:cBhvr>
                                      <p:to>
                                        <p:strVal val="visible"/>
                                      </p:to>
                                    </p:set>
                                  </p:childTnLst>
                                </p:cTn>
                              </p:par>
                              <p:par>
                                <p:cTn id="14" presetID="9" presetClass="entr" presetSubtype="0" fill="hold" nodeType="withEffect">
                                  <p:stCondLst>
                                    <p:cond delay="0"/>
                                  </p:stCondLst>
                                  <p:childTnLst>
                                    <p:set>
                                      <p:cBhvr>
                                        <p:cTn id="15" dur="1" fill="hold">
                                          <p:stCondLst>
                                            <p:cond delay="0"/>
                                          </p:stCondLst>
                                        </p:cTn>
                                        <p:tgtEl>
                                          <p:spTgt spid="76804"/>
                                        </p:tgtEl>
                                        <p:attrNameLst>
                                          <p:attrName>style.visibility</p:attrName>
                                        </p:attrNameLst>
                                      </p:cBhvr>
                                      <p:to>
                                        <p:strVal val="visible"/>
                                      </p:to>
                                    </p:set>
                                    <p:animEffect transition="in" filter="dissolve">
                                      <p:cBhvr>
                                        <p:cTn id="16" dur="500"/>
                                        <p:tgtEl>
                                          <p:spTgt spid="7680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6802">
                                            <p:txEl>
                                              <p:pRg st="2" end="2"/>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6802">
                                            <p:txEl>
                                              <p:pRg st="3" end="3"/>
                                            </p:txEl>
                                          </p:spTgt>
                                        </p:tgtEl>
                                        <p:attrNameLst>
                                          <p:attrName>style.visibility</p:attrName>
                                        </p:attrNameLst>
                                      </p:cBhvr>
                                      <p:to>
                                        <p:strVal val="visible"/>
                                      </p:to>
                                    </p:set>
                                  </p:childTnLst>
                                </p:cTn>
                              </p:par>
                              <p:par>
                                <p:cTn id="25" presetID="9" presetClass="entr" presetSubtype="0" fill="hold" nodeType="withEffect">
                                  <p:stCondLst>
                                    <p:cond delay="0"/>
                                  </p:stCondLst>
                                  <p:childTnLst>
                                    <p:set>
                                      <p:cBhvr>
                                        <p:cTn id="26" dur="1" fill="hold">
                                          <p:stCondLst>
                                            <p:cond delay="0"/>
                                          </p:stCondLst>
                                        </p:cTn>
                                        <p:tgtEl>
                                          <p:spTgt spid="76806"/>
                                        </p:tgtEl>
                                        <p:attrNameLst>
                                          <p:attrName>style.visibility</p:attrName>
                                        </p:attrNameLst>
                                      </p:cBhvr>
                                      <p:to>
                                        <p:strVal val="visible"/>
                                      </p:to>
                                    </p:set>
                                    <p:animEffect transition="in" filter="dissolve">
                                      <p:cBhvr>
                                        <p:cTn id="27" dur="500"/>
                                        <p:tgtEl>
                                          <p:spTgt spid="76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572000" y="228600"/>
            <a:ext cx="5257800" cy="762000"/>
          </a:xfrm>
          <a:prstGeom prst="rect">
            <a:avLst/>
          </a:prstGeom>
          <a:noFill/>
          <a:ln>
            <a:noFill/>
          </a:ln>
          <a:effectLst>
            <a:outerShdw blurRad="63500" dist="127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en-US" sz="3600" b="1">
                <a:solidFill>
                  <a:srgbClr val="020E49"/>
                </a:solidFill>
                <a:latin typeface="Times New Roman" charset="0"/>
              </a:rPr>
              <a:t>The Armed Militia</a:t>
            </a:r>
          </a:p>
        </p:txBody>
      </p:sp>
      <p:sp>
        <p:nvSpPr>
          <p:cNvPr id="41987" name="Rectangle 3"/>
          <p:cNvSpPr>
            <a:spLocks noChangeArrowheads="1"/>
          </p:cNvSpPr>
          <p:nvPr/>
        </p:nvSpPr>
        <p:spPr bwMode="auto">
          <a:xfrm>
            <a:off x="533400" y="1524000"/>
            <a:ext cx="4191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en-US" sz="2400" b="1">
                <a:solidFill>
                  <a:srgbClr val="E4EBFB"/>
                </a:solidFill>
                <a:latin typeface="Helvetica" charset="0"/>
              </a:rPr>
              <a:t>Known as </a:t>
            </a:r>
            <a:r>
              <a:rPr lang="ja-JP" altLang="en-US" sz="2400" b="1">
                <a:solidFill>
                  <a:srgbClr val="E4EBFB"/>
                </a:solidFill>
                <a:latin typeface="Helvetica" charset="0"/>
              </a:rPr>
              <a:t>“</a:t>
            </a:r>
            <a:r>
              <a:rPr lang="en-US" altLang="ja-JP" sz="2400" b="1">
                <a:solidFill>
                  <a:srgbClr val="E4EBFB"/>
                </a:solidFill>
                <a:latin typeface="Helvetica" charset="0"/>
              </a:rPr>
              <a:t>Minutemen</a:t>
            </a:r>
            <a:r>
              <a:rPr lang="ja-JP" altLang="en-US" sz="2400" b="1">
                <a:solidFill>
                  <a:srgbClr val="E4EBFB"/>
                </a:solidFill>
                <a:latin typeface="Helvetica" charset="0"/>
              </a:rPr>
              <a:t>”</a:t>
            </a:r>
            <a:endParaRPr lang="en-US" altLang="ja-JP" sz="2400" b="1">
              <a:solidFill>
                <a:srgbClr val="E4EBFB"/>
              </a:solidFill>
              <a:latin typeface="Helvetica" charset="0"/>
            </a:endParaRPr>
          </a:p>
          <a:p>
            <a:pPr marL="342900" indent="-342900" eaLnBrk="1" hangingPunct="1">
              <a:spcBef>
                <a:spcPct val="45000"/>
              </a:spcBef>
              <a:buFontTx/>
              <a:buChar char="•"/>
            </a:pPr>
            <a:r>
              <a:rPr lang="en-US" sz="2400" b="1">
                <a:solidFill>
                  <a:srgbClr val="E4EBFB"/>
                </a:solidFill>
                <a:latin typeface="Helvetica" charset="0"/>
              </a:rPr>
              <a:t>70 Minutemen on the Village Green</a:t>
            </a:r>
          </a:p>
          <a:p>
            <a:pPr marL="342900" indent="-342900" eaLnBrk="1" hangingPunct="1">
              <a:spcBef>
                <a:spcPct val="45000"/>
              </a:spcBef>
              <a:buFontTx/>
              <a:buChar char="•"/>
            </a:pPr>
            <a:r>
              <a:rPr lang="en-US" sz="2400" b="1">
                <a:solidFill>
                  <a:srgbClr val="E4EBFB"/>
                </a:solidFill>
                <a:latin typeface="Helvetica" charset="0"/>
              </a:rPr>
              <a:t>Known as the Battle of Lexington and Concord</a:t>
            </a:r>
          </a:p>
          <a:p>
            <a:pPr marL="342900" indent="-342900" eaLnBrk="1" hangingPunct="1">
              <a:spcBef>
                <a:spcPct val="45000"/>
              </a:spcBef>
              <a:buFontTx/>
              <a:buChar char="•"/>
            </a:pPr>
            <a:r>
              <a:rPr lang="en-US" sz="2400" b="1">
                <a:solidFill>
                  <a:srgbClr val="E4EBFB"/>
                </a:solidFill>
                <a:latin typeface="Helvetica" charset="0"/>
              </a:rPr>
              <a:t>Uncertain which side fired first</a:t>
            </a:r>
          </a:p>
          <a:p>
            <a:pPr marL="342900" indent="-342900" eaLnBrk="1" hangingPunct="1">
              <a:spcBef>
                <a:spcPct val="45000"/>
              </a:spcBef>
              <a:buFontTx/>
              <a:buChar char="•"/>
            </a:pPr>
            <a:r>
              <a:rPr lang="en-US" sz="2400" b="1">
                <a:solidFill>
                  <a:srgbClr val="E4EBFB"/>
                </a:solidFill>
                <a:latin typeface="Helvetica" charset="0"/>
              </a:rPr>
              <a:t>50 Americans killed and 45 wounded or missing</a:t>
            </a:r>
          </a:p>
          <a:p>
            <a:pPr marL="342900" indent="-342900" eaLnBrk="1" hangingPunct="1">
              <a:spcBef>
                <a:spcPct val="45000"/>
              </a:spcBef>
              <a:buFontTx/>
              <a:buChar char="•"/>
            </a:pPr>
            <a:r>
              <a:rPr lang="en-US" sz="2400" b="1">
                <a:solidFill>
                  <a:srgbClr val="E4EBFB"/>
                </a:solidFill>
                <a:latin typeface="Helvetica" charset="0"/>
              </a:rPr>
              <a:t>65 British killed and 208 wounded or missing</a:t>
            </a:r>
          </a:p>
          <a:p>
            <a:pPr marL="342900" indent="-342900" eaLnBrk="1" hangingPunct="1">
              <a:spcBef>
                <a:spcPct val="45000"/>
              </a:spcBef>
            </a:pPr>
            <a:endParaRPr lang="en-US" sz="2400" b="1">
              <a:solidFill>
                <a:srgbClr val="E4EBFB"/>
              </a:solidFill>
              <a:latin typeface="Helvetica" charset="0"/>
            </a:endParaRPr>
          </a:p>
        </p:txBody>
      </p:sp>
      <p:pic>
        <p:nvPicPr>
          <p:cNvPr id="41988" name="Picture 4" descr="American Revolution pg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76400"/>
            <a:ext cx="3886200" cy="38163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19492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9" presetClass="entr" presetSubtype="0" fill="hold" nodeType="afterEffect">
                                  <p:stCondLst>
                                    <p:cond delay="0"/>
                                  </p:stCondLst>
                                  <p:childTnLst>
                                    <p:set>
                                      <p:cBhvr>
                                        <p:cTn id="9" dur="1" fill="hold">
                                          <p:stCondLst>
                                            <p:cond delay="0"/>
                                          </p:stCondLst>
                                        </p:cTn>
                                        <p:tgtEl>
                                          <p:spTgt spid="41988"/>
                                        </p:tgtEl>
                                        <p:attrNameLst>
                                          <p:attrName>style.visibility</p:attrName>
                                        </p:attrNameLst>
                                      </p:cBhvr>
                                      <p:to>
                                        <p:strVal val="visible"/>
                                      </p:to>
                                    </p:set>
                                    <p:animEffect transition="in" filter="dissolve">
                                      <p:cBhvr>
                                        <p:cTn id="10" dur="1000"/>
                                        <p:tgtEl>
                                          <p:spTgt spid="41988"/>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457200" y="16002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en-US" sz="2400" b="1">
                <a:solidFill>
                  <a:srgbClr val="E4EBFB"/>
                </a:solidFill>
                <a:latin typeface="Helvetica" charset="0"/>
              </a:rPr>
              <a:t>General Charles Cornwallis</a:t>
            </a:r>
          </a:p>
          <a:p>
            <a:pPr marL="342900" indent="-342900" eaLnBrk="1" hangingPunct="1">
              <a:spcBef>
                <a:spcPct val="45000"/>
              </a:spcBef>
              <a:buFontTx/>
              <a:buChar char="•"/>
            </a:pPr>
            <a:r>
              <a:rPr lang="en-US" sz="2400" b="1">
                <a:solidFill>
                  <a:srgbClr val="E4EBFB"/>
                </a:solidFill>
                <a:latin typeface="Helvetica" charset="0"/>
              </a:rPr>
              <a:t>General John Burgoyne</a:t>
            </a:r>
          </a:p>
          <a:p>
            <a:pPr marL="342900" indent="-342900" eaLnBrk="1" hangingPunct="1">
              <a:spcBef>
                <a:spcPct val="45000"/>
              </a:spcBef>
              <a:buFontTx/>
              <a:buChar char="•"/>
            </a:pPr>
            <a:r>
              <a:rPr lang="en-US" sz="2400" b="1">
                <a:solidFill>
                  <a:srgbClr val="E4EBFB"/>
                </a:solidFill>
                <a:latin typeface="Helvetica" charset="0"/>
              </a:rPr>
              <a:t>Benedict Arnold</a:t>
            </a:r>
          </a:p>
          <a:p>
            <a:pPr marL="342900" indent="-342900" eaLnBrk="1" hangingPunct="1">
              <a:spcBef>
                <a:spcPct val="45000"/>
              </a:spcBef>
              <a:buFontTx/>
              <a:buChar char="•"/>
            </a:pPr>
            <a:r>
              <a:rPr lang="en-US" sz="2400" b="1">
                <a:solidFill>
                  <a:srgbClr val="E4EBFB"/>
                </a:solidFill>
                <a:latin typeface="Helvetica" charset="0"/>
              </a:rPr>
              <a:t>William Howe</a:t>
            </a:r>
          </a:p>
          <a:p>
            <a:pPr marL="342900" indent="-342900" eaLnBrk="1" hangingPunct="1">
              <a:spcBef>
                <a:spcPct val="45000"/>
              </a:spcBef>
              <a:buFontTx/>
              <a:buChar char="•"/>
            </a:pPr>
            <a:r>
              <a:rPr lang="en-US" sz="2400" b="1">
                <a:solidFill>
                  <a:srgbClr val="E4EBFB"/>
                </a:solidFill>
                <a:latin typeface="Helvetica" charset="0"/>
              </a:rPr>
              <a:t>All considered America one of the worst places to serve</a:t>
            </a:r>
          </a:p>
        </p:txBody>
      </p:sp>
      <p:sp>
        <p:nvSpPr>
          <p:cNvPr id="40963" name="Text Box 3"/>
          <p:cNvSpPr txBox="1">
            <a:spLocks noChangeArrowheads="1"/>
          </p:cNvSpPr>
          <p:nvPr/>
        </p:nvSpPr>
        <p:spPr bwMode="auto">
          <a:xfrm>
            <a:off x="0" y="228600"/>
            <a:ext cx="7162800" cy="762000"/>
          </a:xfrm>
          <a:prstGeom prst="rect">
            <a:avLst/>
          </a:prstGeom>
          <a:noFill/>
          <a:ln>
            <a:noFill/>
          </a:ln>
          <a:effectLst>
            <a:outerShdw blurRad="63500" dist="12700"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a:spcBef>
                <a:spcPct val="50000"/>
              </a:spcBef>
              <a:defRPr/>
            </a:pPr>
            <a:r>
              <a:rPr lang="en-US" sz="4400" b="1" smtClean="0">
                <a:solidFill>
                  <a:srgbClr val="020E49"/>
                </a:solidFill>
                <a:latin typeface="Times New Roman" charset="0"/>
              </a:rPr>
              <a:t>British Leaders </a:t>
            </a:r>
          </a:p>
        </p:txBody>
      </p:sp>
      <p:pic>
        <p:nvPicPr>
          <p:cNvPr id="78852" name="Picture 4" descr="American Revolution pg 40 cornwall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3263" y="685800"/>
            <a:ext cx="2938462" cy="41148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3" name="Picture 5" descr="American Revolution pg 40 burgoy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984500"/>
            <a:ext cx="3227388" cy="38735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1978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8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78852"/>
                                        </p:tgtEl>
                                        <p:attrNameLst>
                                          <p:attrName>style.visibility</p:attrName>
                                        </p:attrNameLst>
                                      </p:cBhvr>
                                      <p:to>
                                        <p:strVal val="visible"/>
                                      </p:to>
                                    </p:set>
                                    <p:animEffect transition="in" filter="dissolve">
                                      <p:cBhvr>
                                        <p:cTn id="11" dur="500"/>
                                        <p:tgtEl>
                                          <p:spTgt spid="7885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8850">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8850">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8850">
                                            <p:txEl>
                                              <p:pRg st="3" end="3"/>
                                            </p:txEl>
                                          </p:spTgt>
                                        </p:tgtEl>
                                        <p:attrNameLst>
                                          <p:attrName>style.visibility</p:attrName>
                                        </p:attrNameLst>
                                      </p:cBhvr>
                                      <p:to>
                                        <p:strVal val="visible"/>
                                      </p:to>
                                    </p:set>
                                  </p:childTnLst>
                                </p:cTn>
                              </p:par>
                              <p:par>
                                <p:cTn id="24" presetID="9" presetClass="entr" presetSubtype="0" fill="hold" nodeType="withEffect">
                                  <p:stCondLst>
                                    <p:cond delay="0"/>
                                  </p:stCondLst>
                                  <p:childTnLst>
                                    <p:set>
                                      <p:cBhvr>
                                        <p:cTn id="25" dur="1" fill="hold">
                                          <p:stCondLst>
                                            <p:cond delay="0"/>
                                          </p:stCondLst>
                                        </p:cTn>
                                        <p:tgtEl>
                                          <p:spTgt spid="78853"/>
                                        </p:tgtEl>
                                        <p:attrNameLst>
                                          <p:attrName>style.visibility</p:attrName>
                                        </p:attrNameLst>
                                      </p:cBhvr>
                                      <p:to>
                                        <p:strVal val="visible"/>
                                      </p:to>
                                    </p:set>
                                    <p:animEffect transition="in" filter="dissolve">
                                      <p:cBhvr>
                                        <p:cTn id="26" dur="500"/>
                                        <p:tgtEl>
                                          <p:spTgt spid="7885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88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457200" y="1600200"/>
            <a:ext cx="7696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en-US" sz="2400" b="1">
                <a:solidFill>
                  <a:srgbClr val="E4EBFB"/>
                </a:solidFill>
                <a:latin typeface="Helvetica" charset="0"/>
              </a:rPr>
              <a:t>France, Spain, Germany and Poland</a:t>
            </a:r>
          </a:p>
          <a:p>
            <a:pPr marL="342900" indent="-342900" eaLnBrk="1" hangingPunct="1">
              <a:spcBef>
                <a:spcPct val="45000"/>
              </a:spcBef>
              <a:buFontTx/>
              <a:buChar char="•"/>
            </a:pPr>
            <a:r>
              <a:rPr lang="en-US" sz="2400" b="1">
                <a:solidFill>
                  <a:srgbClr val="E4EBFB"/>
                </a:solidFill>
                <a:latin typeface="Helvetica" charset="0"/>
              </a:rPr>
              <a:t>Hessian mercenaries from</a:t>
            </a:r>
          </a:p>
          <a:p>
            <a:pPr marL="342900" indent="-342900" eaLnBrk="1" hangingPunct="1">
              <a:spcBef>
                <a:spcPct val="45000"/>
              </a:spcBef>
            </a:pPr>
            <a:r>
              <a:rPr lang="en-US" sz="2400" b="1">
                <a:solidFill>
                  <a:srgbClr val="E4EBFB"/>
                </a:solidFill>
                <a:latin typeface="Helvetica" charset="0"/>
              </a:rPr>
              <a:t> Germany</a:t>
            </a:r>
          </a:p>
          <a:p>
            <a:pPr marL="342900" indent="-342900" eaLnBrk="1" hangingPunct="1">
              <a:spcBef>
                <a:spcPct val="45000"/>
              </a:spcBef>
              <a:buFontTx/>
              <a:buChar char="•"/>
            </a:pPr>
            <a:r>
              <a:rPr lang="en-US" sz="2400" b="1">
                <a:solidFill>
                  <a:srgbClr val="E4EBFB"/>
                </a:solidFill>
                <a:latin typeface="Helvetica" charset="0"/>
              </a:rPr>
              <a:t>The Marquis de Lafayette: </a:t>
            </a:r>
            <a:br>
              <a:rPr lang="en-US" sz="2400" b="1">
                <a:solidFill>
                  <a:srgbClr val="E4EBFB"/>
                </a:solidFill>
                <a:latin typeface="Helvetica" charset="0"/>
              </a:rPr>
            </a:br>
            <a:r>
              <a:rPr lang="en-US" sz="2400" b="1">
                <a:solidFill>
                  <a:srgbClr val="E4EBFB"/>
                </a:solidFill>
                <a:latin typeface="Helvetica" charset="0"/>
              </a:rPr>
              <a:t>Frenchman who </a:t>
            </a:r>
            <a:br>
              <a:rPr lang="en-US" sz="2400" b="1">
                <a:solidFill>
                  <a:srgbClr val="E4EBFB"/>
                </a:solidFill>
                <a:latin typeface="Helvetica" charset="0"/>
              </a:rPr>
            </a:br>
            <a:r>
              <a:rPr lang="en-US" sz="2400" b="1">
                <a:solidFill>
                  <a:srgbClr val="E4EBFB"/>
                </a:solidFill>
                <a:latin typeface="Helvetica" charset="0"/>
              </a:rPr>
              <a:t>supported American </a:t>
            </a:r>
            <a:br>
              <a:rPr lang="en-US" sz="2400" b="1">
                <a:solidFill>
                  <a:srgbClr val="E4EBFB"/>
                </a:solidFill>
                <a:latin typeface="Helvetica" charset="0"/>
              </a:rPr>
            </a:br>
            <a:r>
              <a:rPr lang="en-US" sz="2400" b="1">
                <a:solidFill>
                  <a:srgbClr val="E4EBFB"/>
                </a:solidFill>
                <a:latin typeface="Helvetica" charset="0"/>
              </a:rPr>
              <a:t>cause </a:t>
            </a:r>
          </a:p>
          <a:p>
            <a:pPr marL="342900" indent="-342900" eaLnBrk="1" hangingPunct="1">
              <a:spcBef>
                <a:spcPct val="45000"/>
              </a:spcBef>
              <a:buFontTx/>
              <a:buChar char="•"/>
            </a:pPr>
            <a:r>
              <a:rPr lang="en-US" sz="2400" b="1">
                <a:solidFill>
                  <a:srgbClr val="E4EBFB"/>
                </a:solidFill>
                <a:latin typeface="Helvetica" charset="0"/>
              </a:rPr>
              <a:t>Huge percentage of </a:t>
            </a:r>
            <a:br>
              <a:rPr lang="en-US" sz="2400" b="1">
                <a:solidFill>
                  <a:srgbClr val="E4EBFB"/>
                </a:solidFill>
                <a:latin typeface="Helvetica" charset="0"/>
              </a:rPr>
            </a:br>
            <a:r>
              <a:rPr lang="en-US" sz="2400" b="1">
                <a:solidFill>
                  <a:srgbClr val="E4EBFB"/>
                </a:solidFill>
                <a:latin typeface="Helvetica" charset="0"/>
              </a:rPr>
              <a:t>American gunpowder </a:t>
            </a:r>
            <a:br>
              <a:rPr lang="en-US" sz="2400" b="1">
                <a:solidFill>
                  <a:srgbClr val="E4EBFB"/>
                </a:solidFill>
                <a:latin typeface="Helvetica" charset="0"/>
              </a:rPr>
            </a:br>
            <a:r>
              <a:rPr lang="en-US" sz="2400" b="1">
                <a:solidFill>
                  <a:srgbClr val="E4EBFB"/>
                </a:solidFill>
                <a:latin typeface="Helvetica" charset="0"/>
              </a:rPr>
              <a:t>came from France</a:t>
            </a:r>
          </a:p>
        </p:txBody>
      </p:sp>
      <p:sp>
        <p:nvSpPr>
          <p:cNvPr id="41987" name="Text Box 3"/>
          <p:cNvSpPr txBox="1">
            <a:spLocks noChangeArrowheads="1"/>
          </p:cNvSpPr>
          <p:nvPr/>
        </p:nvSpPr>
        <p:spPr bwMode="auto">
          <a:xfrm>
            <a:off x="0" y="152400"/>
            <a:ext cx="7162800" cy="762000"/>
          </a:xfrm>
          <a:prstGeom prst="rect">
            <a:avLst/>
          </a:prstGeom>
          <a:noFill/>
          <a:ln>
            <a:noFill/>
          </a:ln>
          <a:effectLst>
            <a:outerShdw blurRad="63500" dist="12700"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a:spcBef>
                <a:spcPct val="50000"/>
              </a:spcBef>
              <a:defRPr/>
            </a:pPr>
            <a:r>
              <a:rPr lang="en-US" sz="4400" b="1" smtClean="0">
                <a:solidFill>
                  <a:srgbClr val="020E49"/>
                </a:solidFill>
                <a:latin typeface="Times New Roman" charset="0"/>
              </a:rPr>
              <a:t>Other Key Players</a:t>
            </a:r>
          </a:p>
        </p:txBody>
      </p:sp>
      <p:grpSp>
        <p:nvGrpSpPr>
          <p:cNvPr id="2" name="Group 4"/>
          <p:cNvGrpSpPr>
            <a:grpSpLocks/>
          </p:cNvGrpSpPr>
          <p:nvPr/>
        </p:nvGrpSpPr>
        <p:grpSpPr bwMode="auto">
          <a:xfrm>
            <a:off x="4876800" y="2209800"/>
            <a:ext cx="3765550" cy="4527550"/>
            <a:chOff x="2784" y="1392"/>
            <a:chExt cx="2660" cy="2852"/>
          </a:xfrm>
        </p:grpSpPr>
        <p:pic>
          <p:nvPicPr>
            <p:cNvPr id="41989" name="Picture 5" descr="American Revolution pg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 y="1392"/>
              <a:ext cx="2660" cy="27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Text Box 6"/>
            <p:cNvSpPr txBox="1">
              <a:spLocks noChangeArrowheads="1"/>
            </p:cNvSpPr>
            <p:nvPr/>
          </p:nvSpPr>
          <p:spPr bwMode="auto">
            <a:xfrm>
              <a:off x="3210" y="3994"/>
              <a:ext cx="17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r>
                <a:rPr lang="en-US" sz="2000" b="1">
                  <a:solidFill>
                    <a:srgbClr val="E4EBFB"/>
                  </a:solidFill>
                  <a:latin typeface="Times New Roman" charset="0"/>
                </a:rPr>
                <a:t>Marquis de Lafayette</a:t>
              </a:r>
            </a:p>
          </p:txBody>
        </p:sp>
      </p:grpSp>
    </p:spTree>
    <p:extLst>
      <p:ext uri="{BB962C8B-B14F-4D97-AF65-F5344CB8AC3E}">
        <p14:creationId xmlns:p14="http://schemas.microsoft.com/office/powerpoint/2010/main" val="33424378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8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08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89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898">
                                            <p:txEl>
                                              <p:pRg st="3" end="3"/>
                                            </p:txEl>
                                          </p:spTgt>
                                        </p:tgtEl>
                                        <p:attrNameLst>
                                          <p:attrName>style.visibility</p:attrName>
                                        </p:attrNameLst>
                                      </p:cBhvr>
                                      <p:to>
                                        <p:strVal val="visible"/>
                                      </p:to>
                                    </p:set>
                                  </p:childTnLst>
                                </p:cTn>
                              </p:par>
                            </p:childTnLst>
                          </p:cTn>
                        </p:par>
                        <p:par>
                          <p:cTn id="19" fill="hold" nodeType="afterGroup">
                            <p:stCondLst>
                              <p:cond delay="0"/>
                            </p:stCondLst>
                            <p:childTnLst>
                              <p:par>
                                <p:cTn id="20" presetID="9"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10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089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4572000" y="228600"/>
            <a:ext cx="4495800" cy="762000"/>
          </a:xfrm>
          <a:prstGeom prst="rect">
            <a:avLst/>
          </a:prstGeom>
          <a:noFill/>
          <a:ln>
            <a:noFill/>
          </a:ln>
          <a:effectLst>
            <a:outerShdw blurRad="63500" dist="127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en-US" sz="3600" b="1">
                <a:solidFill>
                  <a:srgbClr val="020E49"/>
                </a:solidFill>
                <a:latin typeface="Times New Roman" charset="0"/>
              </a:rPr>
              <a:t>Other Key Players</a:t>
            </a:r>
          </a:p>
        </p:txBody>
      </p:sp>
      <p:sp>
        <p:nvSpPr>
          <p:cNvPr id="82947" name="Rectangle 3"/>
          <p:cNvSpPr>
            <a:spLocks noChangeArrowheads="1"/>
          </p:cNvSpPr>
          <p:nvPr/>
        </p:nvSpPr>
        <p:spPr bwMode="auto">
          <a:xfrm>
            <a:off x="228600" y="533400"/>
            <a:ext cx="3276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en-US" sz="2400" b="1">
                <a:solidFill>
                  <a:srgbClr val="E4EBFB"/>
                </a:solidFill>
                <a:latin typeface="Helvetica" charset="0"/>
              </a:rPr>
              <a:t>Bernardo De Galvez:  Spanish lord in Mexico</a:t>
            </a:r>
          </a:p>
          <a:p>
            <a:pPr marL="342900" indent="-342900" eaLnBrk="1" hangingPunct="1">
              <a:spcBef>
                <a:spcPct val="45000"/>
              </a:spcBef>
              <a:buFontTx/>
              <a:buChar char="•"/>
            </a:pPr>
            <a:r>
              <a:rPr lang="en-US" sz="2400" b="1">
                <a:solidFill>
                  <a:srgbClr val="E4EBFB"/>
                </a:solidFill>
                <a:latin typeface="Helvetica" charset="0"/>
              </a:rPr>
              <a:t>Baron Friedrich von Steuben: German military commander who helped train American troops</a:t>
            </a:r>
          </a:p>
          <a:p>
            <a:pPr marL="342900" indent="-342900" eaLnBrk="1" hangingPunct="1">
              <a:spcBef>
                <a:spcPct val="45000"/>
              </a:spcBef>
              <a:buFontTx/>
              <a:buChar char="•"/>
            </a:pPr>
            <a:r>
              <a:rPr lang="en-US" sz="2400" b="1">
                <a:solidFill>
                  <a:srgbClr val="E4EBFB"/>
                </a:solidFill>
                <a:latin typeface="Helvetica" charset="0"/>
              </a:rPr>
              <a:t>Nathan Hale:  American Spy </a:t>
            </a:r>
            <a:r>
              <a:rPr lang="ja-JP" altLang="en-US" sz="2400" b="1">
                <a:solidFill>
                  <a:srgbClr val="E4EBFB"/>
                </a:solidFill>
                <a:latin typeface="Helvetica" charset="0"/>
              </a:rPr>
              <a:t>“</a:t>
            </a:r>
            <a:r>
              <a:rPr lang="en-US" altLang="ja-JP" sz="2400" b="1">
                <a:solidFill>
                  <a:srgbClr val="E4EBFB"/>
                </a:solidFill>
                <a:latin typeface="Helvetica" charset="0"/>
              </a:rPr>
              <a:t> I regret that I have but one life to lose for my country.</a:t>
            </a:r>
            <a:r>
              <a:rPr lang="ja-JP" altLang="en-US" sz="2400" b="1">
                <a:solidFill>
                  <a:srgbClr val="E4EBFB"/>
                </a:solidFill>
                <a:latin typeface="Helvetica" charset="0"/>
              </a:rPr>
              <a:t>”</a:t>
            </a:r>
            <a:endParaRPr lang="en-US" sz="2400" b="1">
              <a:solidFill>
                <a:srgbClr val="E4EBFB"/>
              </a:solidFill>
              <a:latin typeface="Helvetica" charset="0"/>
            </a:endParaRPr>
          </a:p>
        </p:txBody>
      </p:sp>
      <p:pic>
        <p:nvPicPr>
          <p:cNvPr id="82948" name="Picture 4" descr="American Revolution pg 42 von steub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3124200"/>
            <a:ext cx="2833688" cy="34290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5" descr="American Revolution pg 42 kosciusk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914400"/>
            <a:ext cx="2890838" cy="360362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7065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82949"/>
                                        </p:tgtEl>
                                        <p:attrNameLst>
                                          <p:attrName>style.visibility</p:attrName>
                                        </p:attrNameLst>
                                      </p:cBhvr>
                                      <p:to>
                                        <p:strVal val="visible"/>
                                      </p:to>
                                    </p:set>
                                    <p:animEffect transition="in" filter="dissolve">
                                      <p:cBhvr>
                                        <p:cTn id="9" dur="500"/>
                                        <p:tgtEl>
                                          <p:spTgt spid="8294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82947">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82947">
                                            <p:txEl>
                                              <p:pRg st="2" end="2"/>
                                            </p:txEl>
                                          </p:spTgt>
                                        </p:tgtEl>
                                        <p:attrNameLst>
                                          <p:attrName>style.visibility</p:attrName>
                                        </p:attrNameLst>
                                      </p:cBhvr>
                                      <p:to>
                                        <p:strVal val="visible"/>
                                      </p:to>
                                    </p:set>
                                  </p:childTnLst>
                                </p:cTn>
                              </p:par>
                              <p:par>
                                <p:cTn id="18" presetID="9" presetClass="entr" presetSubtype="0" fill="hold" nodeType="withEffect">
                                  <p:stCondLst>
                                    <p:cond delay="0"/>
                                  </p:stCondLst>
                                  <p:childTnLst>
                                    <p:set>
                                      <p:cBhvr>
                                        <p:cTn id="19" dur="1" fill="hold">
                                          <p:stCondLst>
                                            <p:cond delay="0"/>
                                          </p:stCondLst>
                                        </p:cTn>
                                        <p:tgtEl>
                                          <p:spTgt spid="82948"/>
                                        </p:tgtEl>
                                        <p:attrNameLst>
                                          <p:attrName>style.visibility</p:attrName>
                                        </p:attrNameLst>
                                      </p:cBhvr>
                                      <p:to>
                                        <p:strVal val="visible"/>
                                      </p:to>
                                    </p:set>
                                    <p:animEffect transition="in" filter="dissolve">
                                      <p:cBhvr>
                                        <p:cTn id="20" dur="500"/>
                                        <p:tgtEl>
                                          <p:spTgt spid="82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4572000" y="228600"/>
            <a:ext cx="3352800" cy="762000"/>
          </a:xfrm>
          <a:prstGeom prst="rect">
            <a:avLst/>
          </a:prstGeom>
          <a:noFill/>
          <a:ln>
            <a:noFill/>
          </a:ln>
          <a:effectLst>
            <a:outerShdw blurRad="63500" dist="127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en-US" sz="3600" b="1">
                <a:solidFill>
                  <a:srgbClr val="020E49"/>
                </a:solidFill>
                <a:latin typeface="Times New Roman" charset="0"/>
              </a:rPr>
              <a:t>The War at Sea</a:t>
            </a:r>
          </a:p>
        </p:txBody>
      </p:sp>
      <p:sp>
        <p:nvSpPr>
          <p:cNvPr id="84995" name="Rectangle 3"/>
          <p:cNvSpPr>
            <a:spLocks noChangeArrowheads="1"/>
          </p:cNvSpPr>
          <p:nvPr/>
        </p:nvSpPr>
        <p:spPr bwMode="auto">
          <a:xfrm>
            <a:off x="381000" y="1524000"/>
            <a:ext cx="434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en-US" sz="2400" b="1">
                <a:solidFill>
                  <a:srgbClr val="E4EBFB"/>
                </a:solidFill>
                <a:latin typeface="Helvetica" charset="0"/>
              </a:rPr>
              <a:t>Approximately 3,000 men enlisted—America made 13 Frigates </a:t>
            </a:r>
          </a:p>
          <a:p>
            <a:pPr marL="342900" indent="-342900" eaLnBrk="1" hangingPunct="1">
              <a:spcBef>
                <a:spcPct val="45000"/>
              </a:spcBef>
              <a:buFontTx/>
              <a:buChar char="•"/>
            </a:pPr>
            <a:r>
              <a:rPr lang="en-US" sz="2400" b="1">
                <a:solidFill>
                  <a:srgbClr val="E4EBFB"/>
                </a:solidFill>
                <a:latin typeface="Helvetica" charset="0"/>
              </a:rPr>
              <a:t>Most, if not all, were destroyed or captured</a:t>
            </a:r>
          </a:p>
          <a:p>
            <a:pPr marL="342900" indent="-342900" eaLnBrk="1" hangingPunct="1">
              <a:spcBef>
                <a:spcPct val="45000"/>
              </a:spcBef>
              <a:buFontTx/>
              <a:buChar char="•"/>
            </a:pPr>
            <a:r>
              <a:rPr lang="en-US" sz="2400" b="1">
                <a:solidFill>
                  <a:srgbClr val="E4EBFB"/>
                </a:solidFill>
                <a:latin typeface="Helvetica" charset="0"/>
              </a:rPr>
              <a:t>Colonial Navy authorized by Continental Congress October 13, 1775</a:t>
            </a:r>
          </a:p>
          <a:p>
            <a:pPr marL="342900" indent="-342900" eaLnBrk="1" hangingPunct="1">
              <a:spcBef>
                <a:spcPct val="45000"/>
              </a:spcBef>
              <a:buFontTx/>
              <a:buChar char="•"/>
            </a:pPr>
            <a:endParaRPr lang="en-US" sz="2400" b="1">
              <a:solidFill>
                <a:srgbClr val="E4EBFB"/>
              </a:solidFill>
              <a:latin typeface="Helvetica" charset="0"/>
            </a:endParaRPr>
          </a:p>
        </p:txBody>
      </p:sp>
      <p:pic>
        <p:nvPicPr>
          <p:cNvPr id="84996" name="Picture 4" descr="American Revolution pg 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981200"/>
            <a:ext cx="3298825" cy="32004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394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500"/>
                                  </p:stCondLst>
                                  <p:childTnLst>
                                    <p:set>
                                      <p:cBhvr>
                                        <p:cTn id="6" dur="1" fill="hold">
                                          <p:stCondLst>
                                            <p:cond delay="0"/>
                                          </p:stCondLst>
                                        </p:cTn>
                                        <p:tgtEl>
                                          <p:spTgt spid="84996"/>
                                        </p:tgtEl>
                                        <p:attrNameLst>
                                          <p:attrName>style.visibility</p:attrName>
                                        </p:attrNameLst>
                                      </p:cBhvr>
                                      <p:to>
                                        <p:strVal val="visible"/>
                                      </p:to>
                                    </p:set>
                                    <p:animEffect transition="in" filter="dissolve">
                                      <p:cBhvr>
                                        <p:cTn id="7" dur="1000"/>
                                        <p:tgtEl>
                                          <p:spTgt spid="849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457200" y="16002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en-US" sz="2400" b="1">
                <a:solidFill>
                  <a:srgbClr val="E4EBFB"/>
                </a:solidFill>
                <a:latin typeface="Helvetica" charset="0"/>
              </a:rPr>
              <a:t>Fort Ticonderoga</a:t>
            </a:r>
          </a:p>
          <a:p>
            <a:pPr marL="342900" indent="-342900" eaLnBrk="1" hangingPunct="1">
              <a:spcBef>
                <a:spcPct val="45000"/>
              </a:spcBef>
              <a:buFontTx/>
              <a:buChar char="•"/>
            </a:pPr>
            <a:r>
              <a:rPr lang="en-US" sz="2400" b="1">
                <a:solidFill>
                  <a:srgbClr val="E4EBFB"/>
                </a:solidFill>
                <a:latin typeface="Helvetica" charset="0"/>
              </a:rPr>
              <a:t>Bunker Hill</a:t>
            </a:r>
          </a:p>
          <a:p>
            <a:pPr marL="342900" indent="-342900" eaLnBrk="1" hangingPunct="1">
              <a:spcBef>
                <a:spcPct val="45000"/>
              </a:spcBef>
              <a:buFontTx/>
              <a:buChar char="•"/>
            </a:pPr>
            <a:r>
              <a:rPr lang="en-US" sz="2400" b="1">
                <a:solidFill>
                  <a:srgbClr val="E4EBFB"/>
                </a:solidFill>
                <a:latin typeface="Helvetica" charset="0"/>
              </a:rPr>
              <a:t>Trenton</a:t>
            </a:r>
          </a:p>
        </p:txBody>
      </p:sp>
      <p:sp>
        <p:nvSpPr>
          <p:cNvPr id="45059" name="Text Box 3"/>
          <p:cNvSpPr txBox="1">
            <a:spLocks noChangeArrowheads="1"/>
          </p:cNvSpPr>
          <p:nvPr/>
        </p:nvSpPr>
        <p:spPr bwMode="auto">
          <a:xfrm>
            <a:off x="0" y="152400"/>
            <a:ext cx="7162800" cy="762000"/>
          </a:xfrm>
          <a:prstGeom prst="rect">
            <a:avLst/>
          </a:prstGeom>
          <a:noFill/>
          <a:ln>
            <a:noFill/>
          </a:ln>
          <a:effectLst>
            <a:outerShdw blurRad="63500" dist="12700"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a:spcBef>
                <a:spcPct val="50000"/>
              </a:spcBef>
              <a:defRPr/>
            </a:pPr>
            <a:r>
              <a:rPr lang="en-US" sz="4400" b="1" smtClean="0">
                <a:solidFill>
                  <a:srgbClr val="020E49"/>
                </a:solidFill>
                <a:latin typeface="Times New Roman" charset="0"/>
              </a:rPr>
              <a:t>Major Battles</a:t>
            </a:r>
          </a:p>
        </p:txBody>
      </p:sp>
      <p:pic>
        <p:nvPicPr>
          <p:cNvPr id="87044" name="Picture 4" descr="American Revolution pg 44 bunker h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143000"/>
            <a:ext cx="3586163" cy="24384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5" descr="American Revolution pg 44 trent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352800"/>
            <a:ext cx="4124325" cy="30035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79483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0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7042">
                                            <p:txEl>
                                              <p:pRg st="1" end="1"/>
                                            </p:txEl>
                                          </p:spTgt>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87044"/>
                                        </p:tgtEl>
                                        <p:attrNameLst>
                                          <p:attrName>style.visibility</p:attrName>
                                        </p:attrNameLst>
                                      </p:cBhvr>
                                      <p:to>
                                        <p:strVal val="visible"/>
                                      </p:to>
                                    </p:set>
                                    <p:animEffect transition="in" filter="dissolve">
                                      <p:cBhvr>
                                        <p:cTn id="13" dur="500"/>
                                        <p:tgtEl>
                                          <p:spTgt spid="8704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7042">
                                            <p:txEl>
                                              <p:pRg st="2" end="2"/>
                                            </p:txEl>
                                          </p:spTgt>
                                        </p:tgtEl>
                                        <p:attrNameLst>
                                          <p:attrName>style.visibility</p:attrName>
                                        </p:attrNameLst>
                                      </p:cBhvr>
                                      <p:to>
                                        <p:strVal val="visible"/>
                                      </p:to>
                                    </p:set>
                                  </p:childTnLst>
                                </p:cTn>
                              </p:par>
                              <p:par>
                                <p:cTn id="18" presetID="9" presetClass="entr" presetSubtype="0" fill="hold" nodeType="withEffect">
                                  <p:stCondLst>
                                    <p:cond delay="0"/>
                                  </p:stCondLst>
                                  <p:childTnLst>
                                    <p:set>
                                      <p:cBhvr>
                                        <p:cTn id="19" dur="1" fill="hold">
                                          <p:stCondLst>
                                            <p:cond delay="0"/>
                                          </p:stCondLst>
                                        </p:cTn>
                                        <p:tgtEl>
                                          <p:spTgt spid="87045"/>
                                        </p:tgtEl>
                                        <p:attrNameLst>
                                          <p:attrName>style.visibility</p:attrName>
                                        </p:attrNameLst>
                                      </p:cBhvr>
                                      <p:to>
                                        <p:strVal val="visible"/>
                                      </p:to>
                                    </p:set>
                                    <p:animEffect transition="in" filter="dissolve">
                                      <p:cBhvr>
                                        <p:cTn id="20" dur="500"/>
                                        <p:tgtEl>
                                          <p:spTgt spid="87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4572000" y="457200"/>
            <a:ext cx="4953000" cy="762000"/>
          </a:xfrm>
          <a:prstGeom prst="rect">
            <a:avLst/>
          </a:prstGeom>
          <a:noFill/>
          <a:ln>
            <a:noFill/>
          </a:ln>
          <a:effectLst>
            <a:outerShdw blurRad="63500" dist="127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en-US" sz="3300" b="1">
                <a:solidFill>
                  <a:srgbClr val="020E49"/>
                </a:solidFill>
                <a:latin typeface="Times New Roman" charset="0"/>
              </a:rPr>
              <a:t>Fort Ticonderoga—1775</a:t>
            </a:r>
            <a:br>
              <a:rPr lang="en-US" sz="3300" b="1">
                <a:solidFill>
                  <a:srgbClr val="020E49"/>
                </a:solidFill>
                <a:latin typeface="Times New Roman" charset="0"/>
              </a:rPr>
            </a:br>
            <a:endParaRPr lang="en-US" sz="3300" b="1">
              <a:solidFill>
                <a:srgbClr val="020E49"/>
              </a:solidFill>
              <a:latin typeface="Times New Roman" charset="0"/>
            </a:endParaRPr>
          </a:p>
        </p:txBody>
      </p:sp>
      <p:sp>
        <p:nvSpPr>
          <p:cNvPr id="89091" name="Rectangle 3"/>
          <p:cNvSpPr>
            <a:spLocks noChangeArrowheads="1"/>
          </p:cNvSpPr>
          <p:nvPr/>
        </p:nvSpPr>
        <p:spPr bwMode="auto">
          <a:xfrm>
            <a:off x="381000" y="1524000"/>
            <a:ext cx="2971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en-US" sz="2400" b="1">
                <a:solidFill>
                  <a:srgbClr val="E4EBFB"/>
                </a:solidFill>
                <a:latin typeface="Helvetica" charset="0"/>
              </a:rPr>
              <a:t>Key strategic location in New York</a:t>
            </a:r>
          </a:p>
          <a:p>
            <a:pPr marL="342900" indent="-342900" eaLnBrk="1" hangingPunct="1">
              <a:spcBef>
                <a:spcPct val="45000"/>
              </a:spcBef>
              <a:buFontTx/>
              <a:buChar char="•"/>
            </a:pPr>
            <a:r>
              <a:rPr lang="en-US" sz="2400" b="1">
                <a:solidFill>
                  <a:srgbClr val="E4EBFB"/>
                </a:solidFill>
                <a:latin typeface="Helvetica" charset="0"/>
              </a:rPr>
              <a:t>Ethan Allen and about 125 Green Mountain boys attacked fort</a:t>
            </a:r>
          </a:p>
        </p:txBody>
      </p:sp>
      <p:pic>
        <p:nvPicPr>
          <p:cNvPr id="89092" name="Picture 4" descr="American Revolution pg 46 all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363" y="1676400"/>
            <a:ext cx="5380037" cy="412432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1948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9091">
                                            <p:txEl>
                                              <p:pRg st="1" end="1"/>
                                            </p:txEl>
                                          </p:spTgt>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89092"/>
                                        </p:tgtEl>
                                        <p:attrNameLst>
                                          <p:attrName>style.visibility</p:attrName>
                                        </p:attrNameLst>
                                      </p:cBhvr>
                                      <p:to>
                                        <p:strVal val="visible"/>
                                      </p:to>
                                    </p:set>
                                    <p:animEffect transition="in" filter="dissolve">
                                      <p:cBhvr>
                                        <p:cTn id="13" dur="500"/>
                                        <p:tgtEl>
                                          <p:spTgt spid="89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4572000" y="228600"/>
            <a:ext cx="3352800" cy="762000"/>
          </a:xfrm>
          <a:prstGeom prst="rect">
            <a:avLst/>
          </a:prstGeom>
          <a:noFill/>
          <a:ln>
            <a:noFill/>
          </a:ln>
          <a:effectLst>
            <a:outerShdw blurRad="63500" dist="127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en-US" sz="3600" b="1">
                <a:solidFill>
                  <a:srgbClr val="020E49"/>
                </a:solidFill>
                <a:latin typeface="Times New Roman" charset="0"/>
              </a:rPr>
              <a:t>Ticonderoga</a:t>
            </a:r>
          </a:p>
        </p:txBody>
      </p:sp>
      <p:sp>
        <p:nvSpPr>
          <p:cNvPr id="91139" name="Rectangle 3"/>
          <p:cNvSpPr>
            <a:spLocks noChangeArrowheads="1"/>
          </p:cNvSpPr>
          <p:nvPr/>
        </p:nvSpPr>
        <p:spPr bwMode="auto">
          <a:xfrm>
            <a:off x="381000" y="1371600"/>
            <a:ext cx="83058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en-US" sz="2400" b="1">
                <a:solidFill>
                  <a:srgbClr val="E4EBFB"/>
                </a:solidFill>
                <a:latin typeface="Helvetica" charset="0"/>
              </a:rPr>
              <a:t>The Fort was taken without firing a shot</a:t>
            </a:r>
          </a:p>
          <a:p>
            <a:pPr marL="342900" indent="-342900" eaLnBrk="1" hangingPunct="1">
              <a:spcBef>
                <a:spcPct val="45000"/>
              </a:spcBef>
              <a:buFontTx/>
              <a:buChar char="•"/>
            </a:pPr>
            <a:r>
              <a:rPr lang="en-US" sz="2400" b="1">
                <a:solidFill>
                  <a:srgbClr val="E4EBFB"/>
                </a:solidFill>
                <a:latin typeface="Helvetica" charset="0"/>
              </a:rPr>
              <a:t>British officers and women and children were captured</a:t>
            </a:r>
          </a:p>
          <a:p>
            <a:pPr marL="342900" indent="-342900" eaLnBrk="1" hangingPunct="1">
              <a:spcBef>
                <a:spcPct val="45000"/>
              </a:spcBef>
              <a:buFontTx/>
              <a:buChar char="•"/>
            </a:pPr>
            <a:r>
              <a:rPr lang="en-US" sz="2400" b="1">
                <a:solidFill>
                  <a:srgbClr val="E4EBFB"/>
                </a:solidFill>
                <a:latin typeface="Helvetica" charset="0"/>
              </a:rPr>
              <a:t>Cannons were taken from Ticonderoga to Boston </a:t>
            </a:r>
          </a:p>
          <a:p>
            <a:pPr marL="342900" indent="-342900" eaLnBrk="1" hangingPunct="1">
              <a:spcBef>
                <a:spcPct val="45000"/>
              </a:spcBef>
              <a:buFontTx/>
              <a:buChar char="•"/>
            </a:pPr>
            <a:r>
              <a:rPr lang="en-US" sz="2400" b="1">
                <a:solidFill>
                  <a:srgbClr val="E4EBFB"/>
                </a:solidFill>
                <a:latin typeface="Helvetica" charset="0"/>
              </a:rPr>
              <a:t>Henry Knox: </a:t>
            </a:r>
            <a:br>
              <a:rPr lang="en-US" sz="2400" b="1">
                <a:solidFill>
                  <a:srgbClr val="E4EBFB"/>
                </a:solidFill>
                <a:latin typeface="Helvetica" charset="0"/>
              </a:rPr>
            </a:br>
            <a:r>
              <a:rPr lang="en-US" sz="2400" b="1">
                <a:solidFill>
                  <a:srgbClr val="E4EBFB"/>
                </a:solidFill>
                <a:latin typeface="Helvetica" charset="0"/>
              </a:rPr>
              <a:t>American Army top </a:t>
            </a:r>
            <a:br>
              <a:rPr lang="en-US" sz="2400" b="1">
                <a:solidFill>
                  <a:srgbClr val="E4EBFB"/>
                </a:solidFill>
                <a:latin typeface="Helvetica" charset="0"/>
              </a:rPr>
            </a:br>
            <a:r>
              <a:rPr lang="en-US" sz="2400" b="1">
                <a:solidFill>
                  <a:srgbClr val="E4EBFB"/>
                </a:solidFill>
                <a:latin typeface="Helvetica" charset="0"/>
              </a:rPr>
              <a:t>artillery commander</a:t>
            </a:r>
          </a:p>
          <a:p>
            <a:pPr marL="342900" indent="-342900" eaLnBrk="1" hangingPunct="1">
              <a:spcBef>
                <a:spcPct val="45000"/>
              </a:spcBef>
              <a:buFontTx/>
              <a:buChar char="•"/>
            </a:pPr>
            <a:r>
              <a:rPr lang="en-US" sz="2400" b="1">
                <a:solidFill>
                  <a:srgbClr val="E4EBFB"/>
                </a:solidFill>
                <a:latin typeface="Helvetica" charset="0"/>
              </a:rPr>
              <a:t>Major hero of </a:t>
            </a:r>
            <a:br>
              <a:rPr lang="en-US" sz="2400" b="1">
                <a:solidFill>
                  <a:srgbClr val="E4EBFB"/>
                </a:solidFill>
                <a:latin typeface="Helvetica" charset="0"/>
              </a:rPr>
            </a:br>
            <a:r>
              <a:rPr lang="en-US" sz="2400" b="1">
                <a:solidFill>
                  <a:srgbClr val="E4EBFB"/>
                </a:solidFill>
                <a:latin typeface="Helvetica" charset="0"/>
              </a:rPr>
              <a:t>American Revolution</a:t>
            </a:r>
          </a:p>
        </p:txBody>
      </p:sp>
      <p:pic>
        <p:nvPicPr>
          <p:cNvPr id="91140" name="Picture 4" descr="American Revolution pg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200400"/>
            <a:ext cx="4392613" cy="282416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45014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2" end="2"/>
                                            </p:txEl>
                                          </p:spTgt>
                                        </p:tgtEl>
                                        <p:attrNameLst>
                                          <p:attrName>style.visibility</p:attrName>
                                        </p:attrNameLst>
                                      </p:cBhvr>
                                      <p:to>
                                        <p:strVal val="visible"/>
                                      </p:to>
                                    </p:set>
                                  </p:childTnLst>
                                </p:cTn>
                              </p:par>
                              <p:par>
                                <p:cTn id="15" presetID="9" presetClass="entr" presetSubtype="0" fill="hold" nodeType="withEffect">
                                  <p:stCondLst>
                                    <p:cond delay="0"/>
                                  </p:stCondLst>
                                  <p:childTnLst>
                                    <p:set>
                                      <p:cBhvr>
                                        <p:cTn id="16" dur="1" fill="hold">
                                          <p:stCondLst>
                                            <p:cond delay="0"/>
                                          </p:stCondLst>
                                        </p:cTn>
                                        <p:tgtEl>
                                          <p:spTgt spid="91140"/>
                                        </p:tgtEl>
                                        <p:attrNameLst>
                                          <p:attrName>style.visibility</p:attrName>
                                        </p:attrNameLst>
                                      </p:cBhvr>
                                      <p:to>
                                        <p:strVal val="visible"/>
                                      </p:to>
                                    </p:set>
                                    <p:animEffect transition="in" filter="dissolve">
                                      <p:cBhvr>
                                        <p:cTn id="17" dur="500"/>
                                        <p:tgtEl>
                                          <p:spTgt spid="9114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nodeType="clickEffect">
                                  <p:stCondLst>
                                    <p:cond delay="0"/>
                                  </p:stCondLst>
                                  <p:childTnLst>
                                    <p:set>
                                      <p:cBhvr>
                                        <p:cTn id="21"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572000" y="457200"/>
            <a:ext cx="4876800" cy="762000"/>
          </a:xfrm>
          <a:prstGeom prst="rect">
            <a:avLst/>
          </a:prstGeom>
          <a:noFill/>
          <a:ln>
            <a:noFill/>
          </a:ln>
          <a:effectLst>
            <a:outerShdw blurRad="63500" dist="127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en-US" sz="2900" b="1">
                <a:solidFill>
                  <a:srgbClr val="020E49"/>
                </a:solidFill>
                <a:latin typeface="Times New Roman" charset="0"/>
              </a:rPr>
              <a:t>Battle of Bunker Hill - 1775</a:t>
            </a:r>
            <a:r>
              <a:rPr lang="en-US" sz="2900" b="1">
                <a:solidFill>
                  <a:srgbClr val="020E49"/>
                </a:solidFill>
              </a:rPr>
              <a:t/>
            </a:r>
            <a:br>
              <a:rPr lang="en-US" sz="2900" b="1">
                <a:solidFill>
                  <a:srgbClr val="020E49"/>
                </a:solidFill>
              </a:rPr>
            </a:br>
            <a:endParaRPr lang="en-US" sz="2900" b="1">
              <a:solidFill>
                <a:srgbClr val="020E49"/>
              </a:solidFill>
            </a:endParaRPr>
          </a:p>
        </p:txBody>
      </p:sp>
      <p:sp>
        <p:nvSpPr>
          <p:cNvPr id="93187" name="Rectangle 3"/>
          <p:cNvSpPr>
            <a:spLocks noChangeArrowheads="1"/>
          </p:cNvSpPr>
          <p:nvPr/>
        </p:nvSpPr>
        <p:spPr bwMode="auto">
          <a:xfrm>
            <a:off x="381000" y="1524000"/>
            <a:ext cx="5181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buFontTx/>
              <a:buChar char="•"/>
            </a:pPr>
            <a:r>
              <a:rPr lang="en-US" sz="2400" b="1">
                <a:solidFill>
                  <a:srgbClr val="E4EBFB"/>
                </a:solidFill>
                <a:latin typeface="Helvetica" charset="0"/>
              </a:rPr>
              <a:t>Bunker Hill located near Boston</a:t>
            </a:r>
          </a:p>
        </p:txBody>
      </p:sp>
      <p:sp>
        <p:nvSpPr>
          <p:cNvPr id="93188" name="Rectangle 4"/>
          <p:cNvSpPr>
            <a:spLocks noChangeArrowheads="1"/>
          </p:cNvSpPr>
          <p:nvPr/>
        </p:nvSpPr>
        <p:spPr bwMode="auto">
          <a:xfrm>
            <a:off x="5257800" y="2362200"/>
            <a:ext cx="32766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en-US" sz="2400" b="1">
                <a:solidFill>
                  <a:srgbClr val="E4EBFB"/>
                </a:solidFill>
                <a:latin typeface="Helvetica" charset="0"/>
              </a:rPr>
              <a:t>Americans built fort on top of hill overnight</a:t>
            </a:r>
          </a:p>
          <a:p>
            <a:pPr marL="342900" indent="-342900" eaLnBrk="1" hangingPunct="1">
              <a:spcBef>
                <a:spcPct val="45000"/>
              </a:spcBef>
              <a:buFontTx/>
              <a:buChar char="•"/>
            </a:pPr>
            <a:r>
              <a:rPr lang="en-US" sz="2400" b="1">
                <a:solidFill>
                  <a:srgbClr val="E4EBFB"/>
                </a:solidFill>
                <a:latin typeface="Helvetica" charset="0"/>
              </a:rPr>
              <a:t>Red Coats victorious in third charge</a:t>
            </a:r>
          </a:p>
          <a:p>
            <a:pPr marL="342900" indent="-342900" eaLnBrk="1" hangingPunct="1">
              <a:spcBef>
                <a:spcPct val="45000"/>
              </a:spcBef>
              <a:buFontTx/>
              <a:buChar char="•"/>
            </a:pPr>
            <a:r>
              <a:rPr lang="en-US" sz="2400" b="1">
                <a:solidFill>
                  <a:srgbClr val="E4EBFB"/>
                </a:solidFill>
                <a:latin typeface="Helvetica" charset="0"/>
              </a:rPr>
              <a:t>Americans ran out of ammunition</a:t>
            </a:r>
          </a:p>
          <a:p>
            <a:pPr marL="342900" indent="-342900" eaLnBrk="1" hangingPunct="1">
              <a:spcBef>
                <a:spcPct val="45000"/>
              </a:spcBef>
              <a:buFontTx/>
              <a:buChar char="•"/>
            </a:pPr>
            <a:r>
              <a:rPr lang="en-US" sz="2400" b="1">
                <a:solidFill>
                  <a:srgbClr val="E4EBFB"/>
                </a:solidFill>
                <a:latin typeface="Helvetica" charset="0"/>
              </a:rPr>
              <a:t>Moral victory for American Army</a:t>
            </a:r>
          </a:p>
        </p:txBody>
      </p:sp>
      <p:pic>
        <p:nvPicPr>
          <p:cNvPr id="93189" name="Picture 5" descr="American Revolution pg 48 bunker h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09800"/>
            <a:ext cx="4483100" cy="2976563"/>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4373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93189"/>
                                        </p:tgtEl>
                                        <p:attrNameLst>
                                          <p:attrName>style.visibility</p:attrName>
                                        </p:attrNameLst>
                                      </p:cBhvr>
                                      <p:to>
                                        <p:strVal val="visible"/>
                                      </p:to>
                                    </p:set>
                                    <p:animEffect transition="in" filter="dissolve">
                                      <p:cBhvr>
                                        <p:cTn id="9" dur="500"/>
                                        <p:tgtEl>
                                          <p:spTgt spid="9318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93188">
                                            <p:txEl>
                                              <p:pRg st="0" end="0"/>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3188">
                                            <p:txEl>
                                              <p:pRg st="1" end="1"/>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3188">
                                            <p:txEl>
                                              <p:pRg st="2" end="2"/>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31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4572000" y="228600"/>
            <a:ext cx="3352800" cy="762000"/>
          </a:xfrm>
          <a:prstGeom prst="rect">
            <a:avLst/>
          </a:prstGeom>
          <a:noFill/>
          <a:ln>
            <a:noFill/>
          </a:ln>
          <a:effectLst>
            <a:outerShdw blurRad="63500" dist="127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en-US" sz="3600" b="1">
                <a:solidFill>
                  <a:srgbClr val="020E49"/>
                </a:solidFill>
                <a:latin typeface="Times New Roman" charset="0"/>
              </a:rPr>
              <a:t>Bunker Hill</a:t>
            </a:r>
          </a:p>
        </p:txBody>
      </p:sp>
      <p:sp>
        <p:nvSpPr>
          <p:cNvPr id="95235" name="Rectangle 3"/>
          <p:cNvSpPr>
            <a:spLocks noChangeArrowheads="1"/>
          </p:cNvSpPr>
          <p:nvPr/>
        </p:nvSpPr>
        <p:spPr bwMode="auto">
          <a:xfrm>
            <a:off x="457200" y="1066800"/>
            <a:ext cx="8001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0000"/>
              </a:spcBef>
              <a:buFontTx/>
              <a:buChar char="•"/>
            </a:pPr>
            <a:r>
              <a:rPr lang="en-US" sz="2400" b="1">
                <a:solidFill>
                  <a:srgbClr val="E4EBFB"/>
                </a:solidFill>
                <a:latin typeface="Helvetica" charset="0"/>
              </a:rPr>
              <a:t>Costliest battle for British during whole war </a:t>
            </a:r>
          </a:p>
          <a:p>
            <a:pPr marL="342900" indent="-342900" eaLnBrk="1" hangingPunct="1">
              <a:spcBef>
                <a:spcPct val="40000"/>
              </a:spcBef>
              <a:buFontTx/>
              <a:buChar char="•"/>
            </a:pPr>
            <a:r>
              <a:rPr lang="en-US" sz="2400" b="1">
                <a:solidFill>
                  <a:srgbClr val="E4EBFB"/>
                </a:solidFill>
                <a:latin typeface="Helvetica" charset="0"/>
              </a:rPr>
              <a:t>British casualties 1,054</a:t>
            </a:r>
          </a:p>
          <a:p>
            <a:pPr marL="342900" indent="-342900" eaLnBrk="1" hangingPunct="1">
              <a:spcBef>
                <a:spcPct val="40000"/>
              </a:spcBef>
              <a:buFontTx/>
              <a:buChar char="•"/>
            </a:pPr>
            <a:r>
              <a:rPr lang="en-US" sz="2400" b="1">
                <a:solidFill>
                  <a:srgbClr val="E4EBFB"/>
                </a:solidFill>
                <a:latin typeface="Helvetica" charset="0"/>
              </a:rPr>
              <a:t>American casualties 441</a:t>
            </a:r>
          </a:p>
          <a:p>
            <a:pPr marL="342900" indent="-342900" eaLnBrk="1" hangingPunct="1">
              <a:spcBef>
                <a:spcPct val="40000"/>
              </a:spcBef>
              <a:buFontTx/>
              <a:buChar char="•"/>
            </a:pPr>
            <a:r>
              <a:rPr lang="en-US" sz="2400" b="1">
                <a:solidFill>
                  <a:srgbClr val="E4EBFB"/>
                </a:solidFill>
                <a:latin typeface="Helvetica" charset="0"/>
              </a:rPr>
              <a:t>British began to get nervous</a:t>
            </a:r>
          </a:p>
          <a:p>
            <a:pPr marL="342900" indent="-342900" eaLnBrk="1" hangingPunct="1">
              <a:spcBef>
                <a:spcPct val="40000"/>
              </a:spcBef>
              <a:buFontTx/>
              <a:buChar char="•"/>
            </a:pPr>
            <a:r>
              <a:rPr lang="en-US" sz="2400" b="1">
                <a:solidFill>
                  <a:srgbClr val="E4EBFB"/>
                </a:solidFill>
                <a:latin typeface="Helvetica" charset="0"/>
              </a:rPr>
              <a:t>Washington </a:t>
            </a:r>
            <a:br>
              <a:rPr lang="en-US" sz="2400" b="1">
                <a:solidFill>
                  <a:srgbClr val="E4EBFB"/>
                </a:solidFill>
                <a:latin typeface="Helvetica" charset="0"/>
              </a:rPr>
            </a:br>
            <a:r>
              <a:rPr lang="en-US" sz="2400" b="1">
                <a:solidFill>
                  <a:srgbClr val="E4EBFB"/>
                </a:solidFill>
                <a:latin typeface="Helvetica" charset="0"/>
              </a:rPr>
              <a:t>took command </a:t>
            </a:r>
            <a:br>
              <a:rPr lang="en-US" sz="2400" b="1">
                <a:solidFill>
                  <a:srgbClr val="E4EBFB"/>
                </a:solidFill>
                <a:latin typeface="Helvetica" charset="0"/>
              </a:rPr>
            </a:br>
            <a:r>
              <a:rPr lang="en-US" sz="2400" b="1">
                <a:solidFill>
                  <a:srgbClr val="E4EBFB"/>
                </a:solidFill>
                <a:latin typeface="Helvetica" charset="0"/>
              </a:rPr>
              <a:t>of the army </a:t>
            </a:r>
            <a:br>
              <a:rPr lang="en-US" sz="2400" b="1">
                <a:solidFill>
                  <a:srgbClr val="E4EBFB"/>
                </a:solidFill>
                <a:latin typeface="Helvetica" charset="0"/>
              </a:rPr>
            </a:br>
            <a:r>
              <a:rPr lang="en-US" sz="2400" b="1">
                <a:solidFill>
                  <a:srgbClr val="E4EBFB"/>
                </a:solidFill>
                <a:latin typeface="Helvetica" charset="0"/>
              </a:rPr>
              <a:t>two weeks </a:t>
            </a:r>
            <a:br>
              <a:rPr lang="en-US" sz="2400" b="1">
                <a:solidFill>
                  <a:srgbClr val="E4EBFB"/>
                </a:solidFill>
                <a:latin typeface="Helvetica" charset="0"/>
              </a:rPr>
            </a:br>
            <a:r>
              <a:rPr lang="en-US" sz="2400" b="1">
                <a:solidFill>
                  <a:srgbClr val="E4EBFB"/>
                </a:solidFill>
                <a:latin typeface="Helvetica" charset="0"/>
              </a:rPr>
              <a:t>after this battle</a:t>
            </a:r>
          </a:p>
        </p:txBody>
      </p:sp>
      <p:pic>
        <p:nvPicPr>
          <p:cNvPr id="95236" name="Picture 4" descr="American Revolution pg 4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276600"/>
            <a:ext cx="5421313" cy="28130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1263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523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523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5235">
                                            <p:txEl>
                                              <p:pRg st="3" end="3"/>
                                            </p:txEl>
                                          </p:spTgt>
                                        </p:tgtEl>
                                        <p:attrNameLst>
                                          <p:attrName>style.visibility</p:attrName>
                                        </p:attrNameLst>
                                      </p:cBhvr>
                                      <p:to>
                                        <p:strVal val="visible"/>
                                      </p:to>
                                    </p:set>
                                  </p:childTnLst>
                                </p:cTn>
                              </p:par>
                              <p:par>
                                <p:cTn id="19" presetID="9" presetClass="entr" presetSubtype="0" fill="hold" nodeType="withEffect">
                                  <p:stCondLst>
                                    <p:cond delay="0"/>
                                  </p:stCondLst>
                                  <p:childTnLst>
                                    <p:set>
                                      <p:cBhvr>
                                        <p:cTn id="20" dur="1" fill="hold">
                                          <p:stCondLst>
                                            <p:cond delay="0"/>
                                          </p:stCondLst>
                                        </p:cTn>
                                        <p:tgtEl>
                                          <p:spTgt spid="95236"/>
                                        </p:tgtEl>
                                        <p:attrNameLst>
                                          <p:attrName>style.visibility</p:attrName>
                                        </p:attrNameLst>
                                      </p:cBhvr>
                                      <p:to>
                                        <p:strVal val="visible"/>
                                      </p:to>
                                    </p:set>
                                    <p:animEffect transition="in" filter="dissolve">
                                      <p:cBhvr>
                                        <p:cTn id="21" dur="500"/>
                                        <p:tgtEl>
                                          <p:spTgt spid="9523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nodeType="clickEffect">
                                  <p:stCondLst>
                                    <p:cond delay="0"/>
                                  </p:stCondLst>
                                  <p:childTnLst>
                                    <p:set>
                                      <p:cBhvr>
                                        <p:cTn id="25" dur="1" fill="hold">
                                          <p:stCondLst>
                                            <p:cond delay="0"/>
                                          </p:stCondLst>
                                        </p:cTn>
                                        <p:tgtEl>
                                          <p:spTgt spid="952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4572000" y="228600"/>
            <a:ext cx="5257800" cy="762000"/>
          </a:xfrm>
          <a:prstGeom prst="rect">
            <a:avLst/>
          </a:prstGeom>
          <a:noFill/>
          <a:ln>
            <a:noFill/>
          </a:ln>
          <a:effectLst>
            <a:outerShdw blurRad="63500" dist="127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en-US" sz="3000" b="1">
                <a:solidFill>
                  <a:srgbClr val="020E49"/>
                </a:solidFill>
                <a:latin typeface="Times New Roman" charset="0"/>
              </a:rPr>
              <a:t>Bunker Hill Famous Quote</a:t>
            </a:r>
          </a:p>
        </p:txBody>
      </p:sp>
      <p:sp>
        <p:nvSpPr>
          <p:cNvPr id="97283" name="Rectangle 3"/>
          <p:cNvSpPr>
            <a:spLocks noChangeArrowheads="1"/>
          </p:cNvSpPr>
          <p:nvPr/>
        </p:nvSpPr>
        <p:spPr bwMode="auto">
          <a:xfrm>
            <a:off x="533400" y="1524000"/>
            <a:ext cx="4191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pPr>
            <a:r>
              <a:rPr lang="en-US" sz="2400" b="1">
                <a:solidFill>
                  <a:srgbClr val="E4EBFB"/>
                </a:solidFill>
                <a:latin typeface="Helvetica" charset="0"/>
              </a:rPr>
              <a:t>   </a:t>
            </a:r>
            <a:r>
              <a:rPr lang="ja-JP" altLang="en-US" sz="2400" b="1">
                <a:solidFill>
                  <a:srgbClr val="E4EBFB"/>
                </a:solidFill>
                <a:latin typeface="Helvetica" charset="0"/>
              </a:rPr>
              <a:t>“</a:t>
            </a:r>
            <a:r>
              <a:rPr lang="en-US" altLang="ja-JP" sz="2400" b="1">
                <a:solidFill>
                  <a:srgbClr val="E4EBFB"/>
                </a:solidFill>
                <a:latin typeface="Helvetica" charset="0"/>
              </a:rPr>
              <a:t>Don</a:t>
            </a:r>
            <a:r>
              <a:rPr lang="ja-JP" altLang="en-US" sz="2400" b="1">
                <a:solidFill>
                  <a:srgbClr val="E4EBFB"/>
                </a:solidFill>
                <a:latin typeface="Helvetica" charset="0"/>
              </a:rPr>
              <a:t>’</a:t>
            </a:r>
            <a:r>
              <a:rPr lang="en-US" altLang="ja-JP" sz="2400" b="1">
                <a:solidFill>
                  <a:srgbClr val="E4EBFB"/>
                </a:solidFill>
                <a:latin typeface="Helvetica" charset="0"/>
              </a:rPr>
              <a:t>t fire until you see </a:t>
            </a:r>
            <a:br>
              <a:rPr lang="en-US" altLang="ja-JP" sz="2400" b="1">
                <a:solidFill>
                  <a:srgbClr val="E4EBFB"/>
                </a:solidFill>
                <a:latin typeface="Helvetica" charset="0"/>
              </a:rPr>
            </a:br>
            <a:r>
              <a:rPr lang="en-US" altLang="ja-JP" sz="2400" b="1">
                <a:solidFill>
                  <a:srgbClr val="E4EBFB"/>
                </a:solidFill>
                <a:latin typeface="Helvetica" charset="0"/>
              </a:rPr>
              <a:t>the whites of their eyes.</a:t>
            </a:r>
            <a:r>
              <a:rPr lang="ja-JP" altLang="en-US" sz="2400" b="1">
                <a:solidFill>
                  <a:srgbClr val="E4EBFB"/>
                </a:solidFill>
                <a:latin typeface="Helvetica" charset="0"/>
              </a:rPr>
              <a:t>”</a:t>
            </a:r>
            <a:endParaRPr lang="en-US" altLang="ja-JP" sz="2400" b="1">
              <a:solidFill>
                <a:srgbClr val="E4EBFB"/>
              </a:solidFill>
              <a:latin typeface="Helvetica" charset="0"/>
            </a:endParaRPr>
          </a:p>
          <a:p>
            <a:pPr marL="742950" lvl="1" indent="-285750" eaLnBrk="1" hangingPunct="1">
              <a:spcBef>
                <a:spcPct val="45000"/>
              </a:spcBef>
            </a:pPr>
            <a:r>
              <a:rPr lang="en-US" sz="2400" b="1">
                <a:solidFill>
                  <a:srgbClr val="E4EBFB"/>
                </a:solidFill>
                <a:latin typeface="Helvetica" charset="0"/>
              </a:rPr>
              <a:t> </a:t>
            </a:r>
            <a:r>
              <a:rPr lang="en-US" sz="2800" b="1">
                <a:solidFill>
                  <a:srgbClr val="E4EBFB"/>
                </a:solidFill>
              </a:rPr>
              <a:t>—</a:t>
            </a:r>
            <a:r>
              <a:rPr lang="en-US" sz="2400" b="1">
                <a:solidFill>
                  <a:srgbClr val="E4EBFB"/>
                </a:solidFill>
                <a:latin typeface="Helvetica" charset="0"/>
              </a:rPr>
              <a:t>Israel Putnam</a:t>
            </a:r>
          </a:p>
        </p:txBody>
      </p:sp>
      <p:pic>
        <p:nvPicPr>
          <p:cNvPr id="97284" name="Picture 4" descr="American Revolution pg 50 put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295400"/>
            <a:ext cx="3746500" cy="44958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88089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283">
                                            <p:txEl>
                                              <p:pRg st="1" end="1"/>
                                            </p:txEl>
                                          </p:spTgt>
                                        </p:tgtEl>
                                        <p:attrNameLst>
                                          <p:attrName>style.visibility</p:attrName>
                                        </p:attrNameLst>
                                      </p:cBhvr>
                                      <p:to>
                                        <p:strVal val="visible"/>
                                      </p:to>
                                    </p:set>
                                  </p:childTnLst>
                                </p:cTn>
                              </p:par>
                            </p:childTnLst>
                          </p:cTn>
                        </p:par>
                        <p:par>
                          <p:cTn id="9" fill="hold" nodeType="afterGroup">
                            <p:stCondLst>
                              <p:cond delay="0"/>
                            </p:stCondLst>
                            <p:childTnLst>
                              <p:par>
                                <p:cTn id="10" presetID="9" presetClass="entr" presetSubtype="0" fill="hold" nodeType="afterEffect">
                                  <p:stCondLst>
                                    <p:cond delay="0"/>
                                  </p:stCondLst>
                                  <p:childTnLst>
                                    <p:set>
                                      <p:cBhvr>
                                        <p:cTn id="11" dur="1" fill="hold">
                                          <p:stCondLst>
                                            <p:cond delay="0"/>
                                          </p:stCondLst>
                                        </p:cTn>
                                        <p:tgtEl>
                                          <p:spTgt spid="97284"/>
                                        </p:tgtEl>
                                        <p:attrNameLst>
                                          <p:attrName>style.visibility</p:attrName>
                                        </p:attrNameLst>
                                      </p:cBhvr>
                                      <p:to>
                                        <p:strVal val="visible"/>
                                      </p:to>
                                    </p:set>
                                    <p:animEffect transition="in" filter="dissolve">
                                      <p:cBhvr>
                                        <p:cTn id="12" dur="1000"/>
                                        <p:tgtEl>
                                          <p:spTgt spid="97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800600" y="609600"/>
            <a:ext cx="4343400" cy="533400"/>
          </a:xfrm>
        </p:spPr>
        <p:txBody>
          <a:bodyPr>
            <a:normAutofit fontScale="90000"/>
          </a:bodyPr>
          <a:lstStyle/>
          <a:p>
            <a:pPr algn="l" eaLnBrk="1" hangingPunct="1"/>
            <a:r>
              <a:rPr lang="en-US" sz="2800" b="1">
                <a:solidFill>
                  <a:srgbClr val="020E49"/>
                </a:solidFill>
                <a:latin typeface="Times New Roman" charset="0"/>
                <a:ea typeface="ＭＳ Ｐゴシック" charset="0"/>
              </a:rPr>
              <a:t>Lexington and Concord</a:t>
            </a:r>
            <a:r>
              <a:rPr lang="en-US" b="1">
                <a:solidFill>
                  <a:srgbClr val="020E49"/>
                </a:solidFill>
                <a:latin typeface="Times New Roman" charset="0"/>
                <a:ea typeface="ＭＳ Ｐゴシック" charset="0"/>
              </a:rPr>
              <a:t/>
            </a:r>
            <a:br>
              <a:rPr lang="en-US" b="1">
                <a:solidFill>
                  <a:srgbClr val="020E49"/>
                </a:solidFill>
                <a:latin typeface="Times New Roman" charset="0"/>
                <a:ea typeface="ＭＳ Ｐゴシック" charset="0"/>
              </a:rPr>
            </a:br>
            <a:endParaRPr lang="en-US">
              <a:latin typeface="Arial" charset="0"/>
              <a:ea typeface="ＭＳ Ｐゴシック" charset="0"/>
            </a:endParaRPr>
          </a:p>
        </p:txBody>
      </p:sp>
      <p:pic>
        <p:nvPicPr>
          <p:cNvPr id="55298" name="Content Placeholder 7" descr="route.gif"/>
          <p:cNvPicPr>
            <a:picLocks noGrp="1" noChangeAspect="1"/>
          </p:cNvPicPr>
          <p:nvPr>
            <p:ph sz="quarter" idx="1"/>
          </p:nvPr>
        </p:nvPicPr>
        <p:blipFill>
          <a:blip r:embed="rId2">
            <a:extLst>
              <a:ext uri="{28A0092B-C50C-407E-A947-70E740481C1C}">
                <a14:useLocalDpi xmlns:a14="http://schemas.microsoft.com/office/drawing/2010/main" val="0"/>
              </a:ext>
            </a:extLst>
          </a:blip>
          <a:srcRect t="15224" b="15224"/>
          <a:stretch>
            <a:fillRect/>
          </a:stretch>
        </p:blipFill>
        <p:spPr/>
      </p:pic>
    </p:spTree>
    <p:extLst>
      <p:ext uri="{BB962C8B-B14F-4D97-AF65-F5344CB8AC3E}">
        <p14:creationId xmlns:p14="http://schemas.microsoft.com/office/powerpoint/2010/main" val="382524351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4572000" y="228600"/>
            <a:ext cx="5257800" cy="762000"/>
          </a:xfrm>
          <a:prstGeom prst="rect">
            <a:avLst/>
          </a:prstGeom>
          <a:noFill/>
          <a:ln>
            <a:noFill/>
          </a:ln>
          <a:effectLst>
            <a:outerShdw blurRad="63500" dist="127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en-US" sz="3200" b="1">
                <a:solidFill>
                  <a:srgbClr val="020E49"/>
                </a:solidFill>
                <a:latin typeface="Times New Roman" charset="0"/>
              </a:rPr>
              <a:t>Battle of Trenton—1776</a:t>
            </a:r>
          </a:p>
        </p:txBody>
      </p:sp>
      <p:sp>
        <p:nvSpPr>
          <p:cNvPr id="99331" name="Rectangle 3"/>
          <p:cNvSpPr>
            <a:spLocks noChangeArrowheads="1"/>
          </p:cNvSpPr>
          <p:nvPr/>
        </p:nvSpPr>
        <p:spPr bwMode="auto">
          <a:xfrm>
            <a:off x="1600200" y="4572000"/>
            <a:ext cx="75438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en-US" sz="2400" b="1">
                <a:solidFill>
                  <a:srgbClr val="E4EBFB"/>
                </a:solidFill>
                <a:latin typeface="Helvetica" charset="0"/>
              </a:rPr>
              <a:t>Surprise attack the day after Christmas</a:t>
            </a:r>
          </a:p>
          <a:p>
            <a:pPr marL="342900" indent="-342900" eaLnBrk="1" hangingPunct="1">
              <a:spcBef>
                <a:spcPct val="45000"/>
              </a:spcBef>
              <a:buFontTx/>
              <a:buChar char="•"/>
            </a:pPr>
            <a:r>
              <a:rPr lang="en-US" sz="2400" b="1">
                <a:solidFill>
                  <a:srgbClr val="E4EBFB"/>
                </a:solidFill>
                <a:latin typeface="Helvetica" charset="0"/>
              </a:rPr>
              <a:t>Washington crossed the Delaware </a:t>
            </a:r>
          </a:p>
          <a:p>
            <a:pPr marL="342900" indent="-342900" eaLnBrk="1" hangingPunct="1">
              <a:spcBef>
                <a:spcPct val="45000"/>
              </a:spcBef>
              <a:buFontTx/>
              <a:buChar char="•"/>
            </a:pPr>
            <a:r>
              <a:rPr lang="en-US" sz="2400" b="1">
                <a:solidFill>
                  <a:srgbClr val="E4EBFB"/>
                </a:solidFill>
                <a:latin typeface="Helvetica" charset="0"/>
              </a:rPr>
              <a:t>Approximately 1000 German soldiers fighting for the British captured</a:t>
            </a:r>
          </a:p>
        </p:txBody>
      </p:sp>
      <p:pic>
        <p:nvPicPr>
          <p:cNvPr id="99332" name="Picture 4" descr="American Revolution pg 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146175"/>
            <a:ext cx="5638800" cy="326072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152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99332"/>
                                        </p:tgtEl>
                                        <p:attrNameLst>
                                          <p:attrName>style.visibility</p:attrName>
                                        </p:attrNameLst>
                                      </p:cBhvr>
                                      <p:to>
                                        <p:strVal val="visible"/>
                                      </p:to>
                                    </p:set>
                                    <p:animEffect transition="in" filter="dissolve">
                                      <p:cBhvr>
                                        <p:cTn id="13" dur="500"/>
                                        <p:tgtEl>
                                          <p:spTgt spid="9933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572000" y="228600"/>
            <a:ext cx="4343400" cy="762000"/>
          </a:xfrm>
          <a:prstGeom prst="rect">
            <a:avLst/>
          </a:prstGeom>
          <a:noFill/>
          <a:ln>
            <a:noFill/>
          </a:ln>
          <a:effectLst>
            <a:outerShdw blurRad="63500" dist="127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en-US" sz="3600" b="1">
                <a:solidFill>
                  <a:srgbClr val="020E49"/>
                </a:solidFill>
                <a:latin typeface="Times New Roman" charset="0"/>
              </a:rPr>
              <a:t>Trenton &amp; Princeton</a:t>
            </a:r>
          </a:p>
        </p:txBody>
      </p:sp>
      <p:sp>
        <p:nvSpPr>
          <p:cNvPr id="101379" name="Rectangle 3"/>
          <p:cNvSpPr>
            <a:spLocks noChangeArrowheads="1"/>
          </p:cNvSpPr>
          <p:nvPr/>
        </p:nvSpPr>
        <p:spPr bwMode="auto">
          <a:xfrm>
            <a:off x="609600" y="1295400"/>
            <a:ext cx="3200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en-US" sz="2400" b="1">
                <a:solidFill>
                  <a:srgbClr val="E4EBFB"/>
                </a:solidFill>
                <a:latin typeface="Helvetica" charset="0"/>
              </a:rPr>
              <a:t>American casualties were four </a:t>
            </a:r>
          </a:p>
          <a:p>
            <a:pPr marL="342900" indent="-342900" eaLnBrk="1" hangingPunct="1">
              <a:spcBef>
                <a:spcPct val="45000"/>
              </a:spcBef>
              <a:buFontTx/>
              <a:buChar char="•"/>
            </a:pPr>
            <a:r>
              <a:rPr lang="en-US" sz="2400" b="1">
                <a:solidFill>
                  <a:srgbClr val="E4EBFB"/>
                </a:solidFill>
                <a:latin typeface="Helvetica" charset="0"/>
              </a:rPr>
              <a:t>German leader, Colonel Rall mortally wounded</a:t>
            </a:r>
          </a:p>
          <a:p>
            <a:pPr marL="342900" indent="-342900" eaLnBrk="1" hangingPunct="1">
              <a:spcBef>
                <a:spcPct val="45000"/>
              </a:spcBef>
              <a:buFontTx/>
              <a:buChar char="•"/>
            </a:pPr>
            <a:r>
              <a:rPr lang="en-US" sz="2400" b="1">
                <a:solidFill>
                  <a:srgbClr val="E4EBFB"/>
                </a:solidFill>
                <a:latin typeface="Helvetica" charset="0"/>
              </a:rPr>
              <a:t>Washington cleared British from central New Jersey </a:t>
            </a:r>
          </a:p>
          <a:p>
            <a:pPr marL="342900" indent="-342900" eaLnBrk="1" hangingPunct="1">
              <a:spcBef>
                <a:spcPct val="45000"/>
              </a:spcBef>
              <a:buFontTx/>
              <a:buChar char="•"/>
            </a:pPr>
            <a:endParaRPr lang="en-US" sz="2400" b="1">
              <a:solidFill>
                <a:srgbClr val="E4EBFB"/>
              </a:solidFill>
              <a:latin typeface="Helvetica" charset="0"/>
            </a:endParaRPr>
          </a:p>
        </p:txBody>
      </p:sp>
      <p:pic>
        <p:nvPicPr>
          <p:cNvPr id="101380" name="Picture 4" descr="American Revolution pg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828800"/>
            <a:ext cx="4876800" cy="32194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0157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101380"/>
                                        </p:tgtEl>
                                        <p:attrNameLst>
                                          <p:attrName>style.visibility</p:attrName>
                                        </p:attrNameLst>
                                      </p:cBhvr>
                                      <p:to>
                                        <p:strVal val="visible"/>
                                      </p:to>
                                    </p:set>
                                    <p:animEffect transition="in" filter="dissolve">
                                      <p:cBhvr>
                                        <p:cTn id="7" dur="1000"/>
                                        <p:tgtEl>
                                          <p:spTgt spid="1013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01379">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01379">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013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4572000" y="228600"/>
            <a:ext cx="5257800" cy="762000"/>
          </a:xfrm>
          <a:prstGeom prst="rect">
            <a:avLst/>
          </a:prstGeom>
          <a:noFill/>
          <a:ln>
            <a:noFill/>
          </a:ln>
          <a:effectLst>
            <a:outerShdw blurRad="63500" dist="127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en-US" sz="3600" b="1">
                <a:solidFill>
                  <a:srgbClr val="020E49"/>
                </a:solidFill>
                <a:latin typeface="Times New Roman" charset="0"/>
              </a:rPr>
              <a:t>Lexington Diary</a:t>
            </a:r>
          </a:p>
        </p:txBody>
      </p:sp>
      <p:sp>
        <p:nvSpPr>
          <p:cNvPr id="44035" name="Rectangle 3"/>
          <p:cNvSpPr>
            <a:spLocks noChangeArrowheads="1"/>
          </p:cNvSpPr>
          <p:nvPr/>
        </p:nvSpPr>
        <p:spPr bwMode="auto">
          <a:xfrm>
            <a:off x="533400" y="1524000"/>
            <a:ext cx="3581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pPr>
            <a:r>
              <a:rPr lang="en-US" sz="2400" b="1">
                <a:solidFill>
                  <a:srgbClr val="E4EBFB"/>
                </a:solidFill>
                <a:latin typeface="Helvetica" charset="0"/>
              </a:rPr>
              <a:t>    </a:t>
            </a:r>
            <a:r>
              <a:rPr lang="ja-JP" altLang="en-US" sz="2400" b="1">
                <a:solidFill>
                  <a:srgbClr val="E4EBFB"/>
                </a:solidFill>
                <a:latin typeface="Helvetica" charset="0"/>
              </a:rPr>
              <a:t>“</a:t>
            </a:r>
            <a:r>
              <a:rPr lang="en-US" altLang="ja-JP" sz="2400" b="1">
                <a:solidFill>
                  <a:srgbClr val="E4EBFB"/>
                </a:solidFill>
                <a:latin typeface="Helvetica" charset="0"/>
              </a:rPr>
              <a:t>At 10 of the clock last night, the King</a:t>
            </a:r>
            <a:r>
              <a:rPr lang="ja-JP" altLang="en-US" sz="2400" b="1">
                <a:solidFill>
                  <a:srgbClr val="E4EBFB"/>
                </a:solidFill>
                <a:latin typeface="Helvetica" charset="0"/>
              </a:rPr>
              <a:t>’</a:t>
            </a:r>
            <a:r>
              <a:rPr lang="en-US" altLang="ja-JP" sz="2400" b="1">
                <a:solidFill>
                  <a:srgbClr val="E4EBFB"/>
                </a:solidFill>
                <a:latin typeface="Helvetica" charset="0"/>
              </a:rPr>
              <a:t>s troops marched out from the bottom of the common, crossed over to Phips Farm, marched on </a:t>
            </a:r>
            <a:r>
              <a:rPr lang="ja-JP" altLang="en-US" sz="2400" b="1">
                <a:solidFill>
                  <a:srgbClr val="E4EBFB"/>
                </a:solidFill>
                <a:latin typeface="Helvetica" charset="0"/>
              </a:rPr>
              <a:t>’</a:t>
            </a:r>
            <a:r>
              <a:rPr lang="en-US" altLang="ja-JP" sz="2400" b="1">
                <a:solidFill>
                  <a:srgbClr val="E4EBFB"/>
                </a:solidFill>
                <a:latin typeface="Helvetica" charset="0"/>
              </a:rPr>
              <a:t>till they came to Lexington.</a:t>
            </a:r>
            <a:r>
              <a:rPr lang="ja-JP" altLang="en-US" sz="2400" b="1">
                <a:solidFill>
                  <a:srgbClr val="E4EBFB"/>
                </a:solidFill>
                <a:latin typeface="Helvetica" charset="0"/>
              </a:rPr>
              <a:t>”</a:t>
            </a:r>
            <a:endParaRPr lang="en-US" altLang="ja-JP" sz="2400" b="1">
              <a:solidFill>
                <a:srgbClr val="E4EBFB"/>
              </a:solidFill>
              <a:latin typeface="Helvetica" charset="0"/>
            </a:endParaRPr>
          </a:p>
          <a:p>
            <a:pPr marL="342900" indent="-342900" eaLnBrk="1" hangingPunct="1">
              <a:spcBef>
                <a:spcPct val="45000"/>
              </a:spcBef>
            </a:pPr>
            <a:endParaRPr lang="en-US" sz="2400" b="1">
              <a:solidFill>
                <a:srgbClr val="E4EBFB"/>
              </a:solidFill>
              <a:latin typeface="Helvetica" charset="0"/>
            </a:endParaRPr>
          </a:p>
          <a:p>
            <a:pPr marL="342900" indent="-342900" eaLnBrk="1" hangingPunct="1">
              <a:spcBef>
                <a:spcPct val="45000"/>
              </a:spcBef>
            </a:pPr>
            <a:r>
              <a:rPr lang="en-US" sz="2400" b="1">
                <a:solidFill>
                  <a:srgbClr val="E4EBFB"/>
                </a:solidFill>
                <a:latin typeface="Helvetica" charset="0"/>
              </a:rPr>
              <a:t>	</a:t>
            </a:r>
            <a:r>
              <a:rPr lang="en-US" sz="3200" b="1">
                <a:solidFill>
                  <a:srgbClr val="E4EBFB"/>
                </a:solidFill>
              </a:rPr>
              <a:t>—</a:t>
            </a:r>
            <a:r>
              <a:rPr lang="en-US" sz="2400" b="1">
                <a:solidFill>
                  <a:srgbClr val="E4EBFB"/>
                </a:solidFill>
                <a:latin typeface="Helvetica" charset="0"/>
              </a:rPr>
              <a:t>Timothy Newell 		    (1775)</a:t>
            </a:r>
          </a:p>
        </p:txBody>
      </p:sp>
      <p:pic>
        <p:nvPicPr>
          <p:cNvPr id="44036" name="Picture 4" descr="American Revolution pg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752600"/>
            <a:ext cx="4419600" cy="33178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011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par>
                          <p:cTn id="7" fill="hold" nodeType="afterGroup">
                            <p:stCondLst>
                              <p:cond delay="0"/>
                            </p:stCondLst>
                            <p:childTnLst>
                              <p:par>
                                <p:cTn id="8" presetID="9" presetClass="entr" presetSubtype="0" fill="hold" nodeType="afterEffect">
                                  <p:stCondLst>
                                    <p:cond delay="0"/>
                                  </p:stCondLst>
                                  <p:childTnLst>
                                    <p:set>
                                      <p:cBhvr>
                                        <p:cTn id="9" dur="1" fill="hold">
                                          <p:stCondLst>
                                            <p:cond delay="0"/>
                                          </p:stCondLst>
                                        </p:cTn>
                                        <p:tgtEl>
                                          <p:spTgt spid="44036"/>
                                        </p:tgtEl>
                                        <p:attrNameLst>
                                          <p:attrName>style.visibility</p:attrName>
                                        </p:attrNameLst>
                                      </p:cBhvr>
                                      <p:to>
                                        <p:strVal val="visible"/>
                                      </p:to>
                                    </p:set>
                                    <p:animEffect transition="in" filter="dissolve">
                                      <p:cBhvr>
                                        <p:cTn id="10" dur="1000"/>
                                        <p:tgtEl>
                                          <p:spTgt spid="44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572000" y="228600"/>
            <a:ext cx="5257800" cy="762000"/>
          </a:xfrm>
          <a:prstGeom prst="rect">
            <a:avLst/>
          </a:prstGeom>
          <a:noFill/>
          <a:ln>
            <a:noFill/>
          </a:ln>
          <a:effectLst>
            <a:outerShdw blurRad="63500" dist="127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en-US" sz="3200" b="1">
                <a:solidFill>
                  <a:srgbClr val="020E49"/>
                </a:solidFill>
                <a:latin typeface="Times New Roman" charset="0"/>
              </a:rPr>
              <a:t>Lexington Famous Quote</a:t>
            </a:r>
          </a:p>
        </p:txBody>
      </p:sp>
      <p:sp>
        <p:nvSpPr>
          <p:cNvPr id="46083" name="Rectangle 3"/>
          <p:cNvSpPr>
            <a:spLocks noChangeArrowheads="1"/>
          </p:cNvSpPr>
          <p:nvPr/>
        </p:nvSpPr>
        <p:spPr bwMode="auto">
          <a:xfrm>
            <a:off x="533400" y="1524000"/>
            <a:ext cx="3581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pPr>
            <a:r>
              <a:rPr lang="en-US" sz="2400" b="1">
                <a:latin typeface="Helvetica" charset="0"/>
              </a:rPr>
              <a:t>    </a:t>
            </a:r>
            <a:r>
              <a:rPr lang="ja-JP" altLang="en-US" sz="2400" b="1">
                <a:solidFill>
                  <a:srgbClr val="E4EBFB"/>
                </a:solidFill>
                <a:latin typeface="Helvetica" charset="0"/>
              </a:rPr>
              <a:t>“</a:t>
            </a:r>
            <a:r>
              <a:rPr lang="en-US" altLang="ja-JP" sz="2400" b="1">
                <a:solidFill>
                  <a:srgbClr val="E4EBFB"/>
                </a:solidFill>
                <a:latin typeface="Helvetica" charset="0"/>
              </a:rPr>
              <a:t>Stand your ground, </a:t>
            </a:r>
            <a:br>
              <a:rPr lang="en-US" altLang="ja-JP" sz="2400" b="1">
                <a:solidFill>
                  <a:srgbClr val="E4EBFB"/>
                </a:solidFill>
                <a:latin typeface="Helvetica" charset="0"/>
              </a:rPr>
            </a:br>
            <a:r>
              <a:rPr lang="en-US" altLang="ja-JP" sz="2400" b="1">
                <a:solidFill>
                  <a:srgbClr val="E4EBFB"/>
                </a:solidFill>
                <a:latin typeface="Helvetica" charset="0"/>
              </a:rPr>
              <a:t>don</a:t>
            </a:r>
            <a:r>
              <a:rPr lang="ja-JP" altLang="en-US" sz="2400" b="1">
                <a:solidFill>
                  <a:srgbClr val="E4EBFB"/>
                </a:solidFill>
                <a:latin typeface="Helvetica" charset="0"/>
              </a:rPr>
              <a:t>’</a:t>
            </a:r>
            <a:r>
              <a:rPr lang="en-US" altLang="ja-JP" sz="2400" b="1">
                <a:solidFill>
                  <a:srgbClr val="E4EBFB"/>
                </a:solidFill>
                <a:latin typeface="Helvetica" charset="0"/>
              </a:rPr>
              <a:t>t fire unless fired upon.  But if they mean </a:t>
            </a:r>
            <a:br>
              <a:rPr lang="en-US" altLang="ja-JP" sz="2400" b="1">
                <a:solidFill>
                  <a:srgbClr val="E4EBFB"/>
                </a:solidFill>
                <a:latin typeface="Helvetica" charset="0"/>
              </a:rPr>
            </a:br>
            <a:r>
              <a:rPr lang="en-US" altLang="ja-JP" sz="2400" b="1">
                <a:solidFill>
                  <a:srgbClr val="E4EBFB"/>
                </a:solidFill>
                <a:latin typeface="Helvetica" charset="0"/>
              </a:rPr>
              <a:t>to have a war, let it </a:t>
            </a:r>
            <a:br>
              <a:rPr lang="en-US" altLang="ja-JP" sz="2400" b="1">
                <a:solidFill>
                  <a:srgbClr val="E4EBFB"/>
                </a:solidFill>
                <a:latin typeface="Helvetica" charset="0"/>
              </a:rPr>
            </a:br>
            <a:r>
              <a:rPr lang="en-US" altLang="ja-JP" sz="2400" b="1">
                <a:solidFill>
                  <a:srgbClr val="E4EBFB"/>
                </a:solidFill>
                <a:latin typeface="Helvetica" charset="0"/>
              </a:rPr>
              <a:t>begin here!</a:t>
            </a:r>
            <a:r>
              <a:rPr lang="ja-JP" altLang="en-US" sz="2400" b="1">
                <a:solidFill>
                  <a:srgbClr val="E4EBFB"/>
                </a:solidFill>
                <a:latin typeface="Helvetica" charset="0"/>
              </a:rPr>
              <a:t>”</a:t>
            </a:r>
            <a:endParaRPr lang="en-US" altLang="ja-JP" sz="2400" b="1">
              <a:solidFill>
                <a:srgbClr val="E4EBFB"/>
              </a:solidFill>
              <a:latin typeface="Helvetica" charset="0"/>
            </a:endParaRPr>
          </a:p>
          <a:p>
            <a:pPr marL="742950" lvl="1" indent="-285750" eaLnBrk="1" hangingPunct="1">
              <a:spcBef>
                <a:spcPct val="45000"/>
              </a:spcBef>
            </a:pPr>
            <a:r>
              <a:rPr lang="en-US" sz="2400" b="1">
                <a:solidFill>
                  <a:srgbClr val="E4EBFB"/>
                </a:solidFill>
                <a:latin typeface="Helvetica" charset="0"/>
              </a:rPr>
              <a:t>	</a:t>
            </a:r>
            <a:r>
              <a:rPr lang="en-US" sz="2800" b="1">
                <a:solidFill>
                  <a:srgbClr val="E4EBFB"/>
                </a:solidFill>
              </a:rPr>
              <a:t>—</a:t>
            </a:r>
            <a:r>
              <a:rPr lang="en-US" sz="2400" b="1">
                <a:solidFill>
                  <a:srgbClr val="E4EBFB"/>
                </a:solidFill>
                <a:latin typeface="Helvetica" charset="0"/>
              </a:rPr>
              <a:t>Captain Parker</a:t>
            </a:r>
          </a:p>
          <a:p>
            <a:pPr marL="742950" lvl="1" indent="-285750"/>
            <a:endParaRPr lang="en-US" sz="2400" b="1">
              <a:solidFill>
                <a:srgbClr val="E4EBFB"/>
              </a:solidFill>
              <a:latin typeface="Helvetica" charset="0"/>
            </a:endParaRPr>
          </a:p>
        </p:txBody>
      </p:sp>
      <p:pic>
        <p:nvPicPr>
          <p:cNvPr id="46084" name="Picture 4" descr="American Revolution pg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295400"/>
            <a:ext cx="2933700" cy="41910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Slide 22 Captain Parker.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6">
            <a:extLst>
              <a:ext uri="{28A0092B-C50C-407E-A947-70E740481C1C}">
                <a14:useLocalDpi xmlns:a14="http://schemas.microsoft.com/office/drawing/2010/main" val="0"/>
              </a:ext>
            </a:extLst>
          </a:blip>
          <a:srcRect/>
          <a:stretch>
            <a:fillRect/>
          </a:stretch>
        </p:blipFill>
        <p:spPr bwMode="auto">
          <a:xfrm>
            <a:off x="7315200" y="6019800"/>
            <a:ext cx="381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Text Box 6"/>
          <p:cNvSpPr txBox="1">
            <a:spLocks noChangeArrowheads="1"/>
          </p:cNvSpPr>
          <p:nvPr/>
        </p:nvSpPr>
        <p:spPr bwMode="auto">
          <a:xfrm>
            <a:off x="5410200" y="5943600"/>
            <a:ext cx="1905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a:spcBef>
                <a:spcPct val="50000"/>
              </a:spcBef>
            </a:pPr>
            <a:r>
              <a:rPr lang="en-US" sz="900" b="1">
                <a:solidFill>
                  <a:schemeClr val="bg1"/>
                </a:solidFill>
                <a:latin typeface="Helvetica" charset="0"/>
              </a:rPr>
              <a:t>Single click the speaker icon </a:t>
            </a:r>
            <a:br>
              <a:rPr lang="en-US" sz="900" b="1">
                <a:solidFill>
                  <a:schemeClr val="bg1"/>
                </a:solidFill>
                <a:latin typeface="Helvetica" charset="0"/>
              </a:rPr>
            </a:br>
            <a:r>
              <a:rPr lang="en-US" sz="900" b="1">
                <a:solidFill>
                  <a:schemeClr val="bg1"/>
                </a:solidFill>
                <a:latin typeface="Helvetica" charset="0"/>
              </a:rPr>
              <a:t>to hear the clip &gt;&gt;&gt;&gt; </a:t>
            </a:r>
          </a:p>
        </p:txBody>
      </p:sp>
    </p:spTree>
    <p:extLst>
      <p:ext uri="{BB962C8B-B14F-4D97-AF65-F5344CB8AC3E}">
        <p14:creationId xmlns:p14="http://schemas.microsoft.com/office/powerpoint/2010/main" val="40887948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gtEl>
                                        <p:attrNameLst>
                                          <p:attrName>style.visibility</p:attrName>
                                        </p:attrNameLst>
                                      </p:cBhvr>
                                      <p:to>
                                        <p:strVal val="visible"/>
                                      </p:to>
                                    </p:set>
                                  </p:childTnLst>
                                </p:cTn>
                              </p:par>
                            </p:childTnLst>
                          </p:cTn>
                        </p:par>
                        <p:par>
                          <p:cTn id="7" fill="hold" nodeType="afterGroup">
                            <p:stCondLst>
                              <p:cond delay="0"/>
                            </p:stCondLst>
                            <p:childTnLst>
                              <p:par>
                                <p:cTn id="8" presetID="9" presetClass="entr" presetSubtype="0" fill="hold" nodeType="afterEffect">
                                  <p:stCondLst>
                                    <p:cond delay="0"/>
                                  </p:stCondLst>
                                  <p:childTnLst>
                                    <p:set>
                                      <p:cBhvr>
                                        <p:cTn id="9" dur="1" fill="hold">
                                          <p:stCondLst>
                                            <p:cond delay="0"/>
                                          </p:stCondLst>
                                        </p:cTn>
                                        <p:tgtEl>
                                          <p:spTgt spid="46084"/>
                                        </p:tgtEl>
                                        <p:attrNameLst>
                                          <p:attrName>style.visibility</p:attrName>
                                        </p:attrNameLst>
                                      </p:cBhvr>
                                      <p:to>
                                        <p:strVal val="visible"/>
                                      </p:to>
                                    </p:set>
                                    <p:animEffect transition="in" filter="dissolve">
                                      <p:cBhvr>
                                        <p:cTn id="10" dur="1000"/>
                                        <p:tgtEl>
                                          <p:spTgt spid="4608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46085"/>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mediacall" presetSubtype="0" fill="hold" nodeType="clickEffect">
                                  <p:stCondLst>
                                    <p:cond delay="0"/>
                                  </p:stCondLst>
                                  <p:childTnLst>
                                    <p:cmd type="call" cmd="playFrom(0.0)">
                                      <p:cBhvr>
                                        <p:cTn id="15" dur="6842" fill="hold"/>
                                        <p:tgtEl>
                                          <p:spTgt spid="46085"/>
                                        </p:tgtEl>
                                      </p:cBhvr>
                                    </p:cmd>
                                  </p:childTnLst>
                                </p:cTn>
                              </p:par>
                            </p:childTnLst>
                          </p:cTn>
                        </p:par>
                      </p:childTnLst>
                    </p:cTn>
                  </p:par>
                </p:childTnLst>
              </p:cTn>
              <p:nextCondLst>
                <p:cond evt="onClick" delay="0">
                  <p:tgtEl>
                    <p:spTgt spid="46085"/>
                  </p:tgtEl>
                </p:cond>
              </p:nextCondLst>
            </p:seq>
            <p:audio>
              <p:cMediaNode>
                <p:cTn id="16" fill="hold" display="0">
                  <p:stCondLst>
                    <p:cond delay="indefinite"/>
                  </p:stCondLst>
                  <p:endCondLst>
                    <p:cond evt="onNext" delay="0">
                      <p:tgtEl>
                        <p:sldTgt/>
                      </p:tgtEl>
                    </p:cond>
                    <p:cond evt="onPrev" delay="0">
                      <p:tgtEl>
                        <p:sldTgt/>
                      </p:tgtEl>
                    </p:cond>
                    <p:cond evt="onStopAudio" delay="0">
                      <p:tgtEl>
                        <p:sldTgt/>
                      </p:tgtEl>
                    </p:cond>
                  </p:endCondLst>
                </p:cTn>
                <p:tgtEl>
                  <p:spTgt spid="46085"/>
                </p:tgtEl>
              </p:cMediaNode>
            </p:audio>
          </p:childTnLst>
        </p:cTn>
      </p:par>
    </p:tnLst>
    <p:bldLst>
      <p:bldP spid="4608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57200" y="1600200"/>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endParaRPr lang="en-US" sz="2400" b="1">
              <a:solidFill>
                <a:srgbClr val="E4EBFB"/>
              </a:solidFill>
              <a:latin typeface="Helvetica" charset="0"/>
            </a:endParaRPr>
          </a:p>
          <a:p>
            <a:pPr marL="342900" indent="-342900" eaLnBrk="1" hangingPunct="1">
              <a:spcBef>
                <a:spcPct val="45000"/>
              </a:spcBef>
              <a:buFontTx/>
              <a:buChar char="•"/>
            </a:pPr>
            <a:r>
              <a:rPr lang="en-US" sz="2400" b="1">
                <a:solidFill>
                  <a:srgbClr val="E4EBFB"/>
                </a:solidFill>
                <a:latin typeface="Helvetica" charset="0"/>
              </a:rPr>
              <a:t>Decided to officially separate from Britain</a:t>
            </a:r>
          </a:p>
          <a:p>
            <a:pPr marL="342900" indent="-342900" eaLnBrk="1" hangingPunct="1">
              <a:spcBef>
                <a:spcPct val="45000"/>
              </a:spcBef>
              <a:buFontTx/>
              <a:buChar char="•"/>
            </a:pPr>
            <a:r>
              <a:rPr lang="en-US" sz="2400" b="1">
                <a:solidFill>
                  <a:srgbClr val="E4EBFB"/>
                </a:solidFill>
                <a:latin typeface="Helvetica" charset="0"/>
              </a:rPr>
              <a:t>Committee selected to draft the reasons for separation</a:t>
            </a:r>
          </a:p>
          <a:p>
            <a:pPr marL="342900" indent="-342900" eaLnBrk="1" hangingPunct="1">
              <a:spcBef>
                <a:spcPct val="45000"/>
              </a:spcBef>
              <a:buFontTx/>
              <a:buChar char="•"/>
            </a:pPr>
            <a:r>
              <a:rPr lang="en-US" sz="2400" b="1">
                <a:solidFill>
                  <a:srgbClr val="E4EBFB"/>
                </a:solidFill>
                <a:latin typeface="Helvetica" charset="0"/>
              </a:rPr>
              <a:t>Thomas Jefferson selected to write  document</a:t>
            </a:r>
          </a:p>
          <a:p>
            <a:pPr marL="342900" indent="-342900" eaLnBrk="1" hangingPunct="1">
              <a:spcBef>
                <a:spcPct val="45000"/>
              </a:spcBef>
              <a:buFontTx/>
              <a:buChar char="•"/>
            </a:pPr>
            <a:r>
              <a:rPr lang="en-US" sz="2400" b="1">
                <a:solidFill>
                  <a:srgbClr val="E4EBFB"/>
                </a:solidFill>
                <a:latin typeface="Helvetica" charset="0"/>
              </a:rPr>
              <a:t>Met in Philadelphia</a:t>
            </a:r>
          </a:p>
        </p:txBody>
      </p:sp>
      <p:sp>
        <p:nvSpPr>
          <p:cNvPr id="25603" name="Text Box 3"/>
          <p:cNvSpPr txBox="1">
            <a:spLocks noChangeArrowheads="1"/>
          </p:cNvSpPr>
          <p:nvPr/>
        </p:nvSpPr>
        <p:spPr bwMode="auto">
          <a:xfrm>
            <a:off x="0" y="152400"/>
            <a:ext cx="8001000" cy="762000"/>
          </a:xfrm>
          <a:prstGeom prst="rect">
            <a:avLst/>
          </a:prstGeom>
          <a:noFill/>
          <a:ln>
            <a:noFill/>
          </a:ln>
          <a:effectLst>
            <a:outerShdw blurRad="63500" dist="12700" dir="2700000" algn="ctr" rotWithShape="0">
              <a:schemeClr val="tx1">
                <a:alpha val="74998"/>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pPr>
              <a:spcBef>
                <a:spcPct val="50000"/>
              </a:spcBef>
              <a:defRPr/>
            </a:pPr>
            <a:r>
              <a:rPr lang="en-US" sz="4400" b="1" smtClean="0">
                <a:solidFill>
                  <a:srgbClr val="020E49"/>
                </a:solidFill>
                <a:latin typeface="Times New Roman" charset="0"/>
              </a:rPr>
              <a:t>Second Continental Congress</a:t>
            </a:r>
          </a:p>
        </p:txBody>
      </p:sp>
      <p:pic>
        <p:nvPicPr>
          <p:cNvPr id="48132" name="Picture 4" descr="American Revolution pg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828800"/>
            <a:ext cx="3438525" cy="422910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55760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0">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0">
                                            <p:txEl>
                                              <p:pRg st="3" end="3"/>
                                            </p:txEl>
                                          </p:spTgt>
                                        </p:tgtEl>
                                        <p:attrNameLst>
                                          <p:attrName>style.visibility</p:attrName>
                                        </p:attrNameLst>
                                      </p:cBhvr>
                                      <p:to>
                                        <p:strVal val="visible"/>
                                      </p:to>
                                    </p:set>
                                  </p:childTnLst>
                                </p:cTn>
                              </p:par>
                            </p:childTnLst>
                          </p:cTn>
                        </p:par>
                        <p:par>
                          <p:cTn id="15" fill="hold" nodeType="afterGroup">
                            <p:stCondLst>
                              <p:cond delay="0"/>
                            </p:stCondLst>
                            <p:childTnLst>
                              <p:par>
                                <p:cTn id="16" presetID="9" presetClass="entr" presetSubtype="0" fill="hold" nodeType="afterEffect">
                                  <p:stCondLst>
                                    <p:cond delay="0"/>
                                  </p:stCondLst>
                                  <p:childTnLst>
                                    <p:set>
                                      <p:cBhvr>
                                        <p:cTn id="17" dur="1" fill="hold">
                                          <p:stCondLst>
                                            <p:cond delay="0"/>
                                          </p:stCondLst>
                                        </p:cTn>
                                        <p:tgtEl>
                                          <p:spTgt spid="48132"/>
                                        </p:tgtEl>
                                        <p:attrNameLst>
                                          <p:attrName>style.visibility</p:attrName>
                                        </p:attrNameLst>
                                      </p:cBhvr>
                                      <p:to>
                                        <p:strVal val="visible"/>
                                      </p:to>
                                    </p:set>
                                    <p:animEffect transition="in" filter="dissolve">
                                      <p:cBhvr>
                                        <p:cTn id="18" dur="1000"/>
                                        <p:tgtEl>
                                          <p:spTgt spid="4813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13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4572000" y="228600"/>
            <a:ext cx="5257800" cy="762000"/>
          </a:xfrm>
          <a:prstGeom prst="rect">
            <a:avLst/>
          </a:prstGeom>
          <a:noFill/>
          <a:ln>
            <a:noFill/>
          </a:ln>
          <a:effectLst>
            <a:outerShdw blurRad="63500" dist="127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en-US" sz="2400" b="1">
                <a:solidFill>
                  <a:srgbClr val="020E49"/>
                </a:solidFill>
                <a:latin typeface="Times New Roman" charset="0"/>
              </a:rPr>
              <a:t>The Declaration of Independence</a:t>
            </a:r>
          </a:p>
        </p:txBody>
      </p:sp>
      <p:sp>
        <p:nvSpPr>
          <p:cNvPr id="50179" name="Rectangle 3"/>
          <p:cNvSpPr>
            <a:spLocks noChangeArrowheads="1"/>
          </p:cNvSpPr>
          <p:nvPr/>
        </p:nvSpPr>
        <p:spPr bwMode="auto">
          <a:xfrm>
            <a:off x="4724400" y="1524000"/>
            <a:ext cx="441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en-US" sz="2400" b="1">
                <a:solidFill>
                  <a:srgbClr val="E4EBFB"/>
                </a:solidFill>
                <a:latin typeface="Helvetica" charset="0"/>
              </a:rPr>
              <a:t>Written by </a:t>
            </a:r>
            <a:br>
              <a:rPr lang="en-US" sz="2400" b="1">
                <a:solidFill>
                  <a:srgbClr val="E4EBFB"/>
                </a:solidFill>
                <a:latin typeface="Helvetica" charset="0"/>
              </a:rPr>
            </a:br>
            <a:r>
              <a:rPr lang="en-US" sz="2400" b="1">
                <a:solidFill>
                  <a:srgbClr val="E4EBFB"/>
                </a:solidFill>
                <a:latin typeface="Helvetica" charset="0"/>
              </a:rPr>
              <a:t>Thomas Jefferson</a:t>
            </a:r>
          </a:p>
          <a:p>
            <a:pPr marL="342900" indent="-342900" eaLnBrk="1" hangingPunct="1">
              <a:spcBef>
                <a:spcPct val="45000"/>
              </a:spcBef>
              <a:buFontTx/>
              <a:buChar char="•"/>
            </a:pPr>
            <a:r>
              <a:rPr lang="en-US" sz="2400" b="1">
                <a:solidFill>
                  <a:srgbClr val="E4EBFB"/>
                </a:solidFill>
                <a:latin typeface="Helvetica" charset="0"/>
              </a:rPr>
              <a:t>It is the </a:t>
            </a:r>
            <a:r>
              <a:rPr lang="ja-JP" altLang="en-US" sz="2400" b="1">
                <a:solidFill>
                  <a:srgbClr val="E4EBFB"/>
                </a:solidFill>
                <a:latin typeface="Helvetica" charset="0"/>
              </a:rPr>
              <a:t>“</a:t>
            </a:r>
            <a:r>
              <a:rPr lang="en-US" altLang="ja-JP" sz="2400" b="1">
                <a:solidFill>
                  <a:srgbClr val="E4EBFB"/>
                </a:solidFill>
                <a:latin typeface="Helvetica" charset="0"/>
              </a:rPr>
              <a:t>Birth Certificate of the United States</a:t>
            </a:r>
            <a:r>
              <a:rPr lang="ja-JP" altLang="en-US" sz="2400" b="1">
                <a:solidFill>
                  <a:srgbClr val="E4EBFB"/>
                </a:solidFill>
                <a:latin typeface="Helvetica" charset="0"/>
              </a:rPr>
              <a:t>”</a:t>
            </a:r>
            <a:endParaRPr lang="en-US" altLang="ja-JP" sz="2400" b="1">
              <a:solidFill>
                <a:srgbClr val="E4EBFB"/>
              </a:solidFill>
              <a:latin typeface="Helvetica" charset="0"/>
            </a:endParaRPr>
          </a:p>
          <a:p>
            <a:pPr marL="342900" indent="-342900" eaLnBrk="1" hangingPunct="1">
              <a:spcBef>
                <a:spcPct val="45000"/>
              </a:spcBef>
              <a:buFontTx/>
              <a:buChar char="•"/>
            </a:pPr>
            <a:r>
              <a:rPr lang="en-US" sz="2400" b="1">
                <a:solidFill>
                  <a:srgbClr val="E4EBFB"/>
                </a:solidFill>
                <a:latin typeface="Helvetica" charset="0"/>
              </a:rPr>
              <a:t>Document listed rights and grievances against King George III</a:t>
            </a:r>
          </a:p>
          <a:p>
            <a:pPr marL="342900" indent="-342900" eaLnBrk="1" hangingPunct="1">
              <a:spcBef>
                <a:spcPct val="45000"/>
              </a:spcBef>
              <a:buFontTx/>
              <a:buChar char="•"/>
            </a:pPr>
            <a:r>
              <a:rPr lang="en-US" sz="2400" b="1">
                <a:solidFill>
                  <a:srgbClr val="E4EBFB"/>
                </a:solidFill>
                <a:latin typeface="Helvetica" charset="0"/>
              </a:rPr>
              <a:t>4 parts</a:t>
            </a:r>
          </a:p>
          <a:p>
            <a:pPr marL="342900" indent="-342900" eaLnBrk="1" hangingPunct="1">
              <a:spcBef>
                <a:spcPct val="45000"/>
              </a:spcBef>
              <a:buFontTx/>
              <a:buAutoNum type="arabicPeriod"/>
            </a:pPr>
            <a:r>
              <a:rPr lang="en-US" sz="1800" b="1">
                <a:solidFill>
                  <a:srgbClr val="E4EBFB"/>
                </a:solidFill>
                <a:latin typeface="Helvetica" charset="0"/>
              </a:rPr>
              <a:t>Preamble</a:t>
            </a:r>
          </a:p>
          <a:p>
            <a:pPr marL="342900" indent="-342900" eaLnBrk="1" hangingPunct="1">
              <a:spcBef>
                <a:spcPct val="45000"/>
              </a:spcBef>
              <a:buFontTx/>
              <a:buAutoNum type="arabicPeriod"/>
            </a:pPr>
            <a:r>
              <a:rPr lang="en-US" sz="1800" b="1">
                <a:solidFill>
                  <a:srgbClr val="E4EBFB"/>
                </a:solidFill>
                <a:latin typeface="Helvetica" charset="0"/>
              </a:rPr>
              <a:t>Declaration of rights</a:t>
            </a:r>
          </a:p>
          <a:p>
            <a:pPr marL="342900" indent="-342900" eaLnBrk="1" hangingPunct="1">
              <a:spcBef>
                <a:spcPct val="45000"/>
              </a:spcBef>
              <a:buFontTx/>
              <a:buAutoNum type="arabicPeriod"/>
            </a:pPr>
            <a:r>
              <a:rPr lang="en-US" sz="1800" b="1">
                <a:solidFill>
                  <a:srgbClr val="E4EBFB"/>
                </a:solidFill>
                <a:latin typeface="Helvetica" charset="0"/>
              </a:rPr>
              <a:t>List of Grievances</a:t>
            </a:r>
          </a:p>
          <a:p>
            <a:pPr marL="342900" indent="-342900" eaLnBrk="1" hangingPunct="1">
              <a:spcBef>
                <a:spcPct val="45000"/>
              </a:spcBef>
              <a:buFontTx/>
              <a:buAutoNum type="arabicPeriod"/>
            </a:pPr>
            <a:r>
              <a:rPr lang="en-US" sz="1800" b="1">
                <a:solidFill>
                  <a:srgbClr val="E4EBFB"/>
                </a:solidFill>
                <a:latin typeface="Helvetica" charset="0"/>
              </a:rPr>
              <a:t>Resolution</a:t>
            </a:r>
          </a:p>
        </p:txBody>
      </p:sp>
      <p:pic>
        <p:nvPicPr>
          <p:cNvPr id="50180" name="Picture 4" descr="American Revolution pg 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52637">
            <a:off x="76200" y="838200"/>
            <a:ext cx="4443413" cy="4972050"/>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3652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9" presetClass="entr" presetSubtype="0" fill="hold" nodeType="afterEffect">
                                  <p:stCondLst>
                                    <p:cond delay="0"/>
                                  </p:stCondLst>
                                  <p:childTnLst>
                                    <p:set>
                                      <p:cBhvr>
                                        <p:cTn id="9" dur="1" fill="hold">
                                          <p:stCondLst>
                                            <p:cond delay="0"/>
                                          </p:stCondLst>
                                        </p:cTn>
                                        <p:tgtEl>
                                          <p:spTgt spid="50180"/>
                                        </p:tgtEl>
                                        <p:attrNameLst>
                                          <p:attrName>style.visibility</p:attrName>
                                        </p:attrNameLst>
                                      </p:cBhvr>
                                      <p:to>
                                        <p:strVal val="visible"/>
                                      </p:to>
                                    </p:set>
                                    <p:animEffect transition="in" filter="dissolve">
                                      <p:cBhvr>
                                        <p:cTn id="10" dur="1000"/>
                                        <p:tgtEl>
                                          <p:spTgt spid="5018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01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4572000" y="228600"/>
            <a:ext cx="4648200" cy="762000"/>
          </a:xfrm>
          <a:prstGeom prst="rect">
            <a:avLst/>
          </a:prstGeom>
          <a:noFill/>
          <a:ln>
            <a:noFill/>
          </a:ln>
          <a:effectLst>
            <a:outerShdw blurRad="63500" dist="127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en-US" sz="2600" b="1">
                <a:solidFill>
                  <a:srgbClr val="020E49"/>
                </a:solidFill>
                <a:latin typeface="Times New Roman" charset="0"/>
              </a:rPr>
              <a:t>Key Quotes in the Declaration</a:t>
            </a:r>
          </a:p>
        </p:txBody>
      </p:sp>
      <p:sp>
        <p:nvSpPr>
          <p:cNvPr id="54275" name="Rectangle 3"/>
          <p:cNvSpPr>
            <a:spLocks noChangeArrowheads="1"/>
          </p:cNvSpPr>
          <p:nvPr/>
        </p:nvSpPr>
        <p:spPr bwMode="auto">
          <a:xfrm>
            <a:off x="381000" y="1524000"/>
            <a:ext cx="434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ja-JP" altLang="en-US" sz="2400" b="1">
                <a:solidFill>
                  <a:srgbClr val="E4EBFB"/>
                </a:solidFill>
                <a:latin typeface="Helvetica" charset="0"/>
              </a:rPr>
              <a:t>“</a:t>
            </a:r>
            <a:r>
              <a:rPr lang="en-US" altLang="ja-JP" sz="2400" b="1">
                <a:solidFill>
                  <a:srgbClr val="E4EBFB"/>
                </a:solidFill>
                <a:latin typeface="Helvetica" charset="0"/>
              </a:rPr>
              <a:t>We hold these truths to be self evident: that all men are created equal</a:t>
            </a:r>
            <a:r>
              <a:rPr lang="ja-JP" altLang="en-US" sz="2400" b="1">
                <a:solidFill>
                  <a:srgbClr val="E4EBFB"/>
                </a:solidFill>
                <a:latin typeface="Helvetica" charset="0"/>
              </a:rPr>
              <a:t>”</a:t>
            </a:r>
            <a:endParaRPr lang="en-US" altLang="ja-JP" sz="2400" b="1">
              <a:solidFill>
                <a:srgbClr val="E4EBFB"/>
              </a:solidFill>
              <a:latin typeface="Helvetica" charset="0"/>
            </a:endParaRPr>
          </a:p>
          <a:p>
            <a:pPr marL="342900" indent="-342900" eaLnBrk="1" hangingPunct="1">
              <a:spcBef>
                <a:spcPct val="45000"/>
              </a:spcBef>
              <a:buFontTx/>
              <a:buChar char="•"/>
            </a:pPr>
            <a:r>
              <a:rPr lang="ja-JP" altLang="en-US" sz="2400" b="1">
                <a:solidFill>
                  <a:srgbClr val="E4EBFB"/>
                </a:solidFill>
                <a:latin typeface="Helvetica" charset="0"/>
              </a:rPr>
              <a:t>“</a:t>
            </a:r>
            <a:r>
              <a:rPr lang="en-US" altLang="ja-JP" sz="2400" b="1">
                <a:solidFill>
                  <a:srgbClr val="E4EBFB"/>
                </a:solidFill>
                <a:latin typeface="Helvetica" charset="0"/>
              </a:rPr>
              <a:t>That they are endowed by their creator with certain unalienable rights</a:t>
            </a:r>
            <a:r>
              <a:rPr lang="ja-JP" altLang="en-US" sz="2400" b="1">
                <a:solidFill>
                  <a:srgbClr val="E4EBFB"/>
                </a:solidFill>
                <a:latin typeface="Helvetica" charset="0"/>
              </a:rPr>
              <a:t>”</a:t>
            </a:r>
            <a:r>
              <a:rPr lang="en-US" altLang="ja-JP" sz="2400" b="1">
                <a:solidFill>
                  <a:srgbClr val="E4EBFB"/>
                </a:solidFill>
                <a:latin typeface="Helvetica" charset="0"/>
              </a:rPr>
              <a:t> </a:t>
            </a:r>
          </a:p>
          <a:p>
            <a:pPr marL="342900" indent="-342900" eaLnBrk="1" hangingPunct="1">
              <a:spcBef>
                <a:spcPct val="45000"/>
              </a:spcBef>
              <a:buFontTx/>
              <a:buChar char="•"/>
            </a:pPr>
            <a:r>
              <a:rPr lang="ja-JP" altLang="en-US" sz="2400" b="1">
                <a:solidFill>
                  <a:srgbClr val="E4EBFB"/>
                </a:solidFill>
                <a:latin typeface="Helvetica" charset="0"/>
              </a:rPr>
              <a:t>“</a:t>
            </a:r>
            <a:r>
              <a:rPr lang="en-US" altLang="ja-JP" sz="2400" b="1">
                <a:solidFill>
                  <a:srgbClr val="E4EBFB"/>
                </a:solidFill>
                <a:latin typeface="Helvetica" charset="0"/>
              </a:rPr>
              <a:t>That among these are life, liberty, and the pursuit of happiness</a:t>
            </a:r>
            <a:r>
              <a:rPr lang="ja-JP" altLang="en-US" sz="2400" b="1">
                <a:solidFill>
                  <a:srgbClr val="E4EBFB"/>
                </a:solidFill>
                <a:latin typeface="Helvetica" charset="0"/>
              </a:rPr>
              <a:t>”</a:t>
            </a:r>
            <a:endParaRPr lang="en-US" sz="2400" b="1">
              <a:solidFill>
                <a:srgbClr val="E4EBFB"/>
              </a:solidFill>
              <a:latin typeface="Helvetica" charset="0"/>
            </a:endParaRPr>
          </a:p>
        </p:txBody>
      </p:sp>
      <p:pic>
        <p:nvPicPr>
          <p:cNvPr id="54276" name="Picture 4" descr="American Revolution pg 28 lock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98678">
            <a:off x="4778375" y="1447800"/>
            <a:ext cx="3756025" cy="479107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7" name="Text Box 5"/>
          <p:cNvSpPr txBox="1">
            <a:spLocks noChangeArrowheads="1"/>
          </p:cNvSpPr>
          <p:nvPr/>
        </p:nvSpPr>
        <p:spPr bwMode="auto">
          <a:xfrm rot="330025">
            <a:off x="5943600" y="5943600"/>
            <a:ext cx="847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r>
              <a:rPr lang="en-US" sz="2000" b="1">
                <a:solidFill>
                  <a:srgbClr val="E4EBFB"/>
                </a:solidFill>
                <a:latin typeface="Times New Roman" charset="0"/>
              </a:rPr>
              <a:t>Locke</a:t>
            </a:r>
          </a:p>
        </p:txBody>
      </p:sp>
    </p:spTree>
    <p:extLst>
      <p:ext uri="{BB962C8B-B14F-4D97-AF65-F5344CB8AC3E}">
        <p14:creationId xmlns:p14="http://schemas.microsoft.com/office/powerpoint/2010/main" val="35079690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9" presetClass="entr" presetSubtype="0" fill="hold" nodeType="afterEffect">
                                  <p:stCondLst>
                                    <p:cond delay="0"/>
                                  </p:stCondLst>
                                  <p:childTnLst>
                                    <p:set>
                                      <p:cBhvr>
                                        <p:cTn id="9" dur="1" fill="hold">
                                          <p:stCondLst>
                                            <p:cond delay="0"/>
                                          </p:stCondLst>
                                        </p:cTn>
                                        <p:tgtEl>
                                          <p:spTgt spid="54276"/>
                                        </p:tgtEl>
                                        <p:attrNameLst>
                                          <p:attrName>style.visibility</p:attrName>
                                        </p:attrNameLst>
                                      </p:cBhvr>
                                      <p:to>
                                        <p:strVal val="visible"/>
                                      </p:to>
                                    </p:set>
                                    <p:animEffect transition="in" filter="dissolve">
                                      <p:cBhvr>
                                        <p:cTn id="10" dur="1000"/>
                                        <p:tgtEl>
                                          <p:spTgt spid="54276"/>
                                        </p:tgtEl>
                                      </p:cBhvr>
                                    </p:animEffect>
                                  </p:childTnLst>
                                </p:cTn>
                              </p:par>
                            </p:childTnLst>
                          </p:cTn>
                        </p:par>
                        <p:par>
                          <p:cTn id="11" fill="hold" nodeType="afterGroup">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54277"/>
                                        </p:tgtEl>
                                        <p:attrNameLst>
                                          <p:attrName>style.visibility</p:attrName>
                                        </p:attrNameLst>
                                      </p:cBhvr>
                                      <p:to>
                                        <p:strVal val="visible"/>
                                      </p:to>
                                    </p:set>
                                    <p:animEffect transition="in" filter="dissolve">
                                      <p:cBhvr>
                                        <p:cTn id="14" dur="1000"/>
                                        <p:tgtEl>
                                          <p:spTgt spid="5427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4572000" y="228600"/>
            <a:ext cx="4953000" cy="762000"/>
          </a:xfrm>
          <a:prstGeom prst="rect">
            <a:avLst/>
          </a:prstGeom>
          <a:noFill/>
          <a:ln>
            <a:noFill/>
          </a:ln>
          <a:effectLst>
            <a:outerShdw blurRad="63500" dist="12700"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1" hangingPunct="1">
              <a:defRPr/>
            </a:pPr>
            <a:r>
              <a:rPr lang="en-US" sz="2400" b="1">
                <a:solidFill>
                  <a:srgbClr val="020E49"/>
                </a:solidFill>
                <a:latin typeface="Times New Roman" charset="0"/>
              </a:rPr>
              <a:t>The Declaration of Independence</a:t>
            </a:r>
          </a:p>
        </p:txBody>
      </p:sp>
      <p:sp>
        <p:nvSpPr>
          <p:cNvPr id="52227" name="Rectangle 3"/>
          <p:cNvSpPr>
            <a:spLocks noChangeArrowheads="1"/>
          </p:cNvSpPr>
          <p:nvPr/>
        </p:nvSpPr>
        <p:spPr bwMode="auto">
          <a:xfrm>
            <a:off x="381000" y="1524000"/>
            <a:ext cx="434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spcBef>
                <a:spcPct val="45000"/>
              </a:spcBef>
              <a:buFontTx/>
              <a:buChar char="•"/>
            </a:pPr>
            <a:r>
              <a:rPr lang="en-US" sz="2400" b="1">
                <a:solidFill>
                  <a:srgbClr val="E4EBFB"/>
                </a:solidFill>
                <a:latin typeface="Helvetica" charset="0"/>
              </a:rPr>
              <a:t>John Hancock first to sign in large print </a:t>
            </a:r>
          </a:p>
          <a:p>
            <a:pPr marL="342900" indent="-342900" eaLnBrk="1" hangingPunct="1">
              <a:spcBef>
                <a:spcPct val="45000"/>
              </a:spcBef>
              <a:buFontTx/>
              <a:buChar char="•"/>
            </a:pPr>
            <a:r>
              <a:rPr lang="en-US" sz="2400" b="1">
                <a:solidFill>
                  <a:srgbClr val="E4EBFB"/>
                </a:solidFill>
                <a:latin typeface="Helvetica" charset="0"/>
              </a:rPr>
              <a:t>Anyone who signed it and was caught would be hanged</a:t>
            </a:r>
          </a:p>
          <a:p>
            <a:pPr marL="342900" indent="-342900" eaLnBrk="1" hangingPunct="1">
              <a:spcBef>
                <a:spcPct val="45000"/>
              </a:spcBef>
              <a:buFontTx/>
              <a:buChar char="•"/>
            </a:pPr>
            <a:r>
              <a:rPr lang="ja-JP" altLang="en-US" sz="2400" b="1">
                <a:solidFill>
                  <a:srgbClr val="E4EBFB"/>
                </a:solidFill>
                <a:latin typeface="Helvetica" charset="0"/>
              </a:rPr>
              <a:t>“</a:t>
            </a:r>
            <a:r>
              <a:rPr lang="en-US" altLang="ja-JP" sz="2400" b="1">
                <a:solidFill>
                  <a:srgbClr val="E4EBFB"/>
                </a:solidFill>
                <a:latin typeface="Helvetica" charset="0"/>
              </a:rPr>
              <a:t>We must all now </a:t>
            </a:r>
            <a:br>
              <a:rPr lang="en-US" altLang="ja-JP" sz="2400" b="1">
                <a:solidFill>
                  <a:srgbClr val="E4EBFB"/>
                </a:solidFill>
                <a:latin typeface="Helvetica" charset="0"/>
              </a:rPr>
            </a:br>
            <a:r>
              <a:rPr lang="en-US" altLang="ja-JP" sz="2400" b="1">
                <a:solidFill>
                  <a:srgbClr val="E4EBFB"/>
                </a:solidFill>
                <a:latin typeface="Helvetica" charset="0"/>
              </a:rPr>
              <a:t>hang together, or most assuredly we will all </a:t>
            </a:r>
            <a:br>
              <a:rPr lang="en-US" altLang="ja-JP" sz="2400" b="1">
                <a:solidFill>
                  <a:srgbClr val="E4EBFB"/>
                </a:solidFill>
                <a:latin typeface="Helvetica" charset="0"/>
              </a:rPr>
            </a:br>
            <a:r>
              <a:rPr lang="en-US" altLang="ja-JP" sz="2400" b="1">
                <a:solidFill>
                  <a:srgbClr val="E4EBFB"/>
                </a:solidFill>
                <a:latin typeface="Helvetica" charset="0"/>
              </a:rPr>
              <a:t>hang separately."  </a:t>
            </a:r>
            <a:br>
              <a:rPr lang="en-US" altLang="ja-JP" sz="2400" b="1">
                <a:solidFill>
                  <a:srgbClr val="E4EBFB"/>
                </a:solidFill>
                <a:latin typeface="Helvetica" charset="0"/>
              </a:rPr>
            </a:br>
            <a:r>
              <a:rPr lang="en-US" altLang="ja-JP" sz="2400" b="1">
                <a:solidFill>
                  <a:srgbClr val="E4EBFB"/>
                </a:solidFill>
                <a:latin typeface="Helvetica" charset="0"/>
              </a:rPr>
              <a:t>—Benjamin Franklin</a:t>
            </a:r>
            <a:endParaRPr lang="en-US" sz="2400" b="1">
              <a:solidFill>
                <a:srgbClr val="E4EBFB"/>
              </a:solidFill>
              <a:latin typeface="Helvetica" charset="0"/>
            </a:endParaRPr>
          </a:p>
        </p:txBody>
      </p:sp>
      <p:pic>
        <p:nvPicPr>
          <p:cNvPr id="52228" name="Picture 4" descr="American Revolution pg 27 hanc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47800"/>
            <a:ext cx="3857625" cy="3438525"/>
          </a:xfrm>
          <a:prstGeom prst="rect">
            <a:avLst/>
          </a:prstGeom>
          <a:noFill/>
          <a:ln>
            <a:noFill/>
          </a:ln>
          <a:effectLst>
            <a:outerShdw blurRad="63500" dist="38099" dir="2700000" algn="ctr" rotWithShape="0">
              <a:srgbClr val="000000">
                <a:alpha val="7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5"/>
          <p:cNvSpPr txBox="1">
            <a:spLocks noChangeArrowheads="1"/>
          </p:cNvSpPr>
          <p:nvPr/>
        </p:nvSpPr>
        <p:spPr bwMode="auto">
          <a:xfrm>
            <a:off x="6248400" y="4876800"/>
            <a:ext cx="114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200">
                <a:solidFill>
                  <a:schemeClr val="tx1"/>
                </a:solidFill>
                <a:latin typeface="Arial" charset="0"/>
                <a:ea typeface="ＭＳ Ｐゴシック" charset="0"/>
                <a:cs typeface="ＭＳ Ｐゴシック" charset="0"/>
              </a:defRPr>
            </a:lvl1pPr>
            <a:lvl2pPr marL="742950" indent="-285750">
              <a:defRPr sz="22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200">
                <a:solidFill>
                  <a:schemeClr val="tx1"/>
                </a:solidFill>
                <a:latin typeface="Arial" charset="0"/>
                <a:ea typeface="ＭＳ Ｐゴシック" charset="0"/>
              </a:defRPr>
            </a:lvl4pPr>
            <a:lvl5pPr marL="2057400" indent="-228600">
              <a:defRPr sz="2200">
                <a:solidFill>
                  <a:schemeClr val="tx1"/>
                </a:solidFill>
                <a:latin typeface="Arial" charset="0"/>
                <a:ea typeface="ＭＳ Ｐゴシック" charset="0"/>
              </a:defRPr>
            </a:lvl5pPr>
            <a:lvl6pPr marL="2514600" indent="-228600" eaLnBrk="0" fontAlgn="base" hangingPunct="0">
              <a:spcBef>
                <a:spcPct val="0"/>
              </a:spcBef>
              <a:spcAft>
                <a:spcPct val="0"/>
              </a:spcAft>
              <a:defRPr sz="2200">
                <a:solidFill>
                  <a:schemeClr val="tx1"/>
                </a:solidFill>
                <a:latin typeface="Arial" charset="0"/>
                <a:ea typeface="ＭＳ Ｐゴシック" charset="0"/>
              </a:defRPr>
            </a:lvl6pPr>
            <a:lvl7pPr marL="2971800" indent="-228600" eaLnBrk="0" fontAlgn="base" hangingPunct="0">
              <a:spcBef>
                <a:spcPct val="0"/>
              </a:spcBef>
              <a:spcAft>
                <a:spcPct val="0"/>
              </a:spcAft>
              <a:defRPr sz="2200">
                <a:solidFill>
                  <a:schemeClr val="tx1"/>
                </a:solidFill>
                <a:latin typeface="Arial" charset="0"/>
                <a:ea typeface="ＭＳ Ｐゴシック" charset="0"/>
              </a:defRPr>
            </a:lvl7pPr>
            <a:lvl8pPr marL="3429000" indent="-228600" eaLnBrk="0" fontAlgn="base" hangingPunct="0">
              <a:spcBef>
                <a:spcPct val="0"/>
              </a:spcBef>
              <a:spcAft>
                <a:spcPct val="0"/>
              </a:spcAft>
              <a:defRPr sz="2200">
                <a:solidFill>
                  <a:schemeClr val="tx1"/>
                </a:solidFill>
                <a:latin typeface="Arial" charset="0"/>
                <a:ea typeface="ＭＳ Ｐゴシック" charset="0"/>
              </a:defRPr>
            </a:lvl8pPr>
            <a:lvl9pPr marL="3886200" indent="-228600" eaLnBrk="0" fontAlgn="base" hangingPunct="0">
              <a:spcBef>
                <a:spcPct val="0"/>
              </a:spcBef>
              <a:spcAft>
                <a:spcPct val="0"/>
              </a:spcAft>
              <a:defRPr sz="2200">
                <a:solidFill>
                  <a:schemeClr val="tx1"/>
                </a:solidFill>
                <a:latin typeface="Arial" charset="0"/>
                <a:ea typeface="ＭＳ Ｐゴシック" charset="0"/>
              </a:defRPr>
            </a:lvl9pPr>
          </a:lstStyle>
          <a:p>
            <a:r>
              <a:rPr lang="en-US" sz="2000" b="1">
                <a:solidFill>
                  <a:srgbClr val="E4EBFB"/>
                </a:solidFill>
                <a:latin typeface="Times New Roman" charset="0"/>
              </a:rPr>
              <a:t>Hancock</a:t>
            </a:r>
          </a:p>
        </p:txBody>
      </p:sp>
    </p:spTree>
    <p:extLst>
      <p:ext uri="{BB962C8B-B14F-4D97-AF65-F5344CB8AC3E}">
        <p14:creationId xmlns:p14="http://schemas.microsoft.com/office/powerpoint/2010/main" val="24134325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par>
                          <p:cTn id="7" fill="hold" nodeType="afterGroup">
                            <p:stCondLst>
                              <p:cond delay="0"/>
                            </p:stCondLst>
                            <p:childTnLst>
                              <p:par>
                                <p:cTn id="8" presetID="9" presetClass="entr" presetSubtype="0" fill="hold" nodeType="afterEffect">
                                  <p:stCondLst>
                                    <p:cond delay="0"/>
                                  </p:stCondLst>
                                  <p:childTnLst>
                                    <p:set>
                                      <p:cBhvr>
                                        <p:cTn id="9" dur="1" fill="hold">
                                          <p:stCondLst>
                                            <p:cond delay="0"/>
                                          </p:stCondLst>
                                        </p:cTn>
                                        <p:tgtEl>
                                          <p:spTgt spid="52228"/>
                                        </p:tgtEl>
                                        <p:attrNameLst>
                                          <p:attrName>style.visibility</p:attrName>
                                        </p:attrNameLst>
                                      </p:cBhvr>
                                      <p:to>
                                        <p:strVal val="visible"/>
                                      </p:to>
                                    </p:set>
                                    <p:animEffect transition="in" filter="dissolve">
                                      <p:cBhvr>
                                        <p:cTn id="10" dur="1000"/>
                                        <p:tgtEl>
                                          <p:spTgt spid="52228"/>
                                        </p:tgtEl>
                                      </p:cBhvr>
                                    </p:animEffect>
                                  </p:childTnLst>
                                </p:cTn>
                              </p:par>
                            </p:childTnLst>
                          </p:cTn>
                        </p:par>
                        <p:par>
                          <p:cTn id="11" fill="hold" nodeType="afterGroup">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52229"/>
                                        </p:tgtEl>
                                        <p:attrNameLst>
                                          <p:attrName>style.visibility</p:attrName>
                                        </p:attrNameLst>
                                      </p:cBhvr>
                                      <p:to>
                                        <p:strVal val="visible"/>
                                      </p:to>
                                    </p:set>
                                    <p:animEffect transition="in" filter="dissolve">
                                      <p:cBhvr>
                                        <p:cTn id="14" dur="1000"/>
                                        <p:tgtEl>
                                          <p:spTgt spid="5222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3042</Words>
  <Application>Microsoft Macintosh PowerPoint</Application>
  <PresentationFormat>On-screen Show (4:3)</PresentationFormat>
  <Paragraphs>208</Paragraphs>
  <Slides>31</Slides>
  <Notes>30</Notes>
  <HiddenSlides>0</HiddenSlides>
  <MMClips>2</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Median</vt:lpstr>
      <vt:lpstr>PowerPoint Presentation</vt:lpstr>
      <vt:lpstr>PowerPoint Presentation</vt:lpstr>
      <vt:lpstr>Lexington and Concord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Annaka</dc:creator>
  <cp:lastModifiedBy>Annaka</cp:lastModifiedBy>
  <cp:revision>1</cp:revision>
  <dcterms:created xsi:type="dcterms:W3CDTF">2016-01-26T15:09:33Z</dcterms:created>
  <dcterms:modified xsi:type="dcterms:W3CDTF">2016-01-26T15:10:16Z</dcterms:modified>
</cp:coreProperties>
</file>