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3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8668E-ABF5-C941-B7E8-FBCF400CCE42}" type="datetimeFigureOut">
              <a:rPr lang="en-US" smtClean="0"/>
              <a:t>4/27/16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DC7B2-64D0-F442-980E-35D27B60E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D5453C-C88F-FF44-B0CE-042C0E22ACDC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151E26-0D56-164A-84D8-B203EF209DA1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658944-4FC5-F74D-8DFB-F86954AF68FF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51B149-A45D-9F43-910C-15A0B1D9F07A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Red line: Aurelian Wall (built 271-275 AD)</a:t>
            </a:r>
          </a:p>
          <a:p>
            <a:pPr>
              <a:defRPr/>
            </a:pPr>
            <a:r>
              <a:rPr lang="en-US" dirty="0" smtClean="0"/>
              <a:t>Blue: </a:t>
            </a:r>
            <a:r>
              <a:rPr lang="en-US" dirty="0" err="1" smtClean="0"/>
              <a:t>Servian</a:t>
            </a:r>
            <a:r>
              <a:rPr lang="en-US" dirty="0" smtClean="0"/>
              <a:t> Wall (4</a:t>
            </a:r>
            <a:r>
              <a:rPr lang="en-US" baseline="30000" dirty="0" smtClean="0"/>
              <a:t>th</a:t>
            </a:r>
            <a:r>
              <a:rPr lang="en-US" dirty="0" smtClean="0"/>
              <a:t> century BC)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9F5E60-A5E8-4B4C-ABC3-54A41F23027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6862-8A88-1C42-BAB7-5C19480F6A80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57F7-065E-4140-B9D5-6EA8A6A8B82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6862-8A88-1C42-BAB7-5C19480F6A80}" type="datetimeFigureOut">
              <a:rPr lang="en-US" smtClean="0"/>
              <a:t>4/27/16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57F7-065E-4140-B9D5-6EA8A6A8B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6862-8A88-1C42-BAB7-5C19480F6A80}" type="datetimeFigureOut">
              <a:rPr lang="en-US" smtClean="0"/>
              <a:t>4/27/16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57F7-065E-4140-B9D5-6EA8A6A8B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6862-8A88-1C42-BAB7-5C19480F6A80}" type="datetimeFigureOut">
              <a:rPr lang="en-US" smtClean="0"/>
              <a:t>4/27/16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57F7-065E-4140-B9D5-6EA8A6A8B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6862-8A88-1C42-BAB7-5C19480F6A80}" type="datetimeFigureOut">
              <a:rPr lang="en-US" smtClean="0"/>
              <a:t>4/27/16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57F7-065E-4140-B9D5-6EA8A6A8B82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6862-8A88-1C42-BAB7-5C19480F6A80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57F7-065E-4140-B9D5-6EA8A6A8B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6862-8A88-1C42-BAB7-5C19480F6A80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57F7-065E-4140-B9D5-6EA8A6A8B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D70F6-7E29-1B45-9E89-6AE1619DA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2680"/>
      </p:ext>
    </p:extLst>
  </p:cSld>
  <p:clrMapOvr>
    <a:masterClrMapping/>
  </p:clrMapOvr>
  <p:transition xmlns:p14="http://schemas.microsoft.com/office/powerpoint/2010/main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6862-8A88-1C42-BAB7-5C19480F6A80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57F7-065E-4140-B9D5-6EA8A6A8B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DB4C6862-8A88-1C42-BAB7-5C19480F6A80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02957F7-065E-4140-B9D5-6EA8A6A8B82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B4C6862-8A88-1C42-BAB7-5C19480F6A80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02957F7-065E-4140-B9D5-6EA8A6A8B82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6862-8A88-1C42-BAB7-5C19480F6A80}" type="datetimeFigureOut">
              <a:rPr lang="en-US" smtClean="0"/>
              <a:t>4/27/16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57F7-065E-4140-B9D5-6EA8A6A8B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6862-8A88-1C42-BAB7-5C19480F6A80}" type="datetimeFigureOut">
              <a:rPr lang="en-US" smtClean="0"/>
              <a:t>4/27/16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57F7-065E-4140-B9D5-6EA8A6A8B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6862-8A88-1C42-BAB7-5C19480F6A80}" type="datetimeFigureOut">
              <a:rPr lang="en-US" smtClean="0"/>
              <a:t>4/27/16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57F7-065E-4140-B9D5-6EA8A6A8B82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6862-8A88-1C42-BAB7-5C19480F6A80}" type="datetimeFigureOut">
              <a:rPr lang="en-US" smtClean="0"/>
              <a:t>4/27/16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57F7-065E-4140-B9D5-6EA8A6A8B82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6862-8A88-1C42-BAB7-5C19480F6A80}" type="datetimeFigureOut">
              <a:rPr lang="en-US" smtClean="0"/>
              <a:t>4/27/16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57F7-065E-4140-B9D5-6EA8A6A8B82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B4C6862-8A88-1C42-BAB7-5C19480F6A80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02957F7-065E-4140-B9D5-6EA8A6A8B8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Rome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ltGray">
          <a:xfrm>
            <a:off x="838200" y="6019800"/>
            <a:ext cx="7696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600" dirty="0">
                <a:solidFill>
                  <a:srgbClr val="000000"/>
                </a:solidFill>
                <a:cs typeface="+mn-cs"/>
              </a:rPr>
              <a:t>Resource: </a:t>
            </a:r>
            <a:r>
              <a:rPr lang="en-US" sz="1600" dirty="0" err="1">
                <a:solidFill>
                  <a:srgbClr val="000000"/>
                </a:solidFill>
                <a:cs typeface="+mn-cs"/>
              </a:rPr>
              <a:t>Mechikoff</a:t>
            </a:r>
            <a:r>
              <a:rPr lang="en-US" sz="1600" dirty="0">
                <a:solidFill>
                  <a:srgbClr val="000000"/>
                </a:solidFill>
                <a:cs typeface="+mn-cs"/>
              </a:rPr>
              <a:t> /Estes, </a:t>
            </a:r>
            <a:r>
              <a:rPr lang="en-US" sz="1600" i="1" dirty="0">
                <a:solidFill>
                  <a:srgbClr val="000000"/>
                </a:solidFill>
                <a:cs typeface="+mn-cs"/>
              </a:rPr>
              <a:t>A History and Philosophy of Sport and Physical Education</a:t>
            </a:r>
            <a:r>
              <a:rPr lang="en-US" sz="1600" dirty="0">
                <a:solidFill>
                  <a:srgbClr val="000000"/>
                </a:solidFill>
                <a:cs typeface="+mn-cs"/>
              </a:rPr>
              <a:t>, Fourth Edition </a:t>
            </a:r>
            <a:r>
              <a:rPr lang="en-US" sz="1600" dirty="0">
                <a:solidFill>
                  <a:srgbClr val="000000"/>
                </a:solidFill>
                <a:cs typeface="Times New Roman" charset="0"/>
              </a:rPr>
              <a:t>© 2006, The McGraw-Hill Companies, Inc.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ltGray">
          <a:xfrm>
            <a:off x="3840163" y="10953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ltGray">
          <a:xfrm>
            <a:off x="2590800" y="11176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62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5" name="Picture 3" descr="Etruscan Terracotta Sculp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457200"/>
            <a:ext cx="5346700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024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49" name="Picture 3" descr="Etruscan Terracotta Cou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77800"/>
            <a:ext cx="53721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619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3" name="Picture 1" descr="Etruscan Engrav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1257300"/>
            <a:ext cx="3225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553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Etruscans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828800"/>
            <a:ext cx="8229600" cy="3886200"/>
          </a:xfrm>
        </p:spPr>
        <p:txBody>
          <a:bodyPr>
            <a:normAutofit fontScale="62500" lnSpcReduction="20000"/>
          </a:bodyPr>
          <a:lstStyle/>
          <a:p>
            <a:pPr marL="609600" indent="-609600" eaLnBrk="1" hangingPunct="1">
              <a:defRPr/>
            </a:pPr>
            <a:r>
              <a:rPr lang="en-US" sz="2400" dirty="0" smtClean="0">
                <a:cs typeface="+mn-cs"/>
              </a:rPr>
              <a:t>Etruscan cities often centered around arenas which served as sporting venues</a:t>
            </a:r>
          </a:p>
          <a:p>
            <a:pPr marL="609600" indent="-609600" eaLnBrk="1" hangingPunct="1">
              <a:defRPr/>
            </a:pPr>
            <a:r>
              <a:rPr lang="en-US" sz="2400" dirty="0" smtClean="0">
                <a:cs typeface="+mn-cs"/>
              </a:rPr>
              <a:t>City-states that were ruled by kings, then by the aristocracy</a:t>
            </a:r>
          </a:p>
          <a:p>
            <a:pPr marL="609600" indent="-609600" eaLnBrk="1" hangingPunct="1">
              <a:defRPr/>
            </a:pPr>
            <a:r>
              <a:rPr lang="en-US" sz="2400" dirty="0" smtClean="0">
                <a:cs typeface="+mn-cs"/>
              </a:rPr>
              <a:t>City-states linked in a League of Twelve Cities, but were still more loyal to their city-state</a:t>
            </a:r>
          </a:p>
          <a:p>
            <a:pPr marL="609600" indent="-609600" eaLnBrk="1" hangingPunct="1">
              <a:defRPr/>
            </a:pPr>
            <a:r>
              <a:rPr lang="en-US" sz="2400" dirty="0" smtClean="0">
                <a:cs typeface="+mn-cs"/>
              </a:rPr>
              <a:t>A very opulent culture</a:t>
            </a:r>
          </a:p>
          <a:p>
            <a:pPr marL="609600" indent="-609600" eaLnBrk="1" hangingPunct="1">
              <a:defRPr/>
            </a:pPr>
            <a:r>
              <a:rPr lang="en-US" sz="2400" dirty="0" smtClean="0">
                <a:cs typeface="+mn-cs"/>
              </a:rPr>
              <a:t>Fought with the Greeks, the Phoenicians, the Celts, the </a:t>
            </a:r>
            <a:r>
              <a:rPr lang="en-US" sz="2400" dirty="0" err="1" smtClean="0">
                <a:cs typeface="+mn-cs"/>
              </a:rPr>
              <a:t>Gauls</a:t>
            </a:r>
            <a:endParaRPr lang="en-US" sz="2400" dirty="0" smtClean="0">
              <a:cs typeface="+mn-cs"/>
            </a:endParaRPr>
          </a:p>
          <a:p>
            <a:pPr marL="609600" indent="-609600" eaLnBrk="1" hangingPunct="1">
              <a:defRPr/>
            </a:pPr>
            <a:r>
              <a:rPr lang="en-US" sz="2400" dirty="0" smtClean="0">
                <a:cs typeface="+mn-cs"/>
              </a:rPr>
              <a:t>Did maintain control of the Italian peninsula and it’s wealth</a:t>
            </a:r>
          </a:p>
          <a:p>
            <a:pPr marL="609600" indent="-609600" eaLnBrk="1" hangingPunct="1">
              <a:defRPr/>
            </a:pPr>
            <a:r>
              <a:rPr lang="en-US" sz="2400" dirty="0" smtClean="0">
                <a:cs typeface="+mn-cs"/>
              </a:rPr>
              <a:t>Etruscan failure to provide a firm hold over their land</a:t>
            </a:r>
          </a:p>
          <a:p>
            <a:pPr marL="609600" indent="-609600" eaLnBrk="1" hangingPunct="1">
              <a:defRPr/>
            </a:pPr>
            <a:r>
              <a:rPr lang="en-US" sz="2400" dirty="0" smtClean="0">
                <a:cs typeface="+mn-cs"/>
              </a:rPr>
              <a:t>Romans adopted various Etruscan customs and practices after conquering them in 509 B.C.</a:t>
            </a:r>
          </a:p>
        </p:txBody>
      </p:sp>
    </p:spTree>
    <p:extLst>
      <p:ext uri="{BB962C8B-B14F-4D97-AF65-F5344CB8AC3E}">
        <p14:creationId xmlns:p14="http://schemas.microsoft.com/office/powerpoint/2010/main" val="3798175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7" name="Picture 1" descr="Etruscan Tem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1358900"/>
            <a:ext cx="60579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390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Latium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dirty="0" smtClean="0"/>
              <a:t>Lived in the cradle of Rome, on the coastal plain of the Tiber</a:t>
            </a:r>
          </a:p>
          <a:p>
            <a:pPr>
              <a:defRPr/>
            </a:pPr>
            <a:r>
              <a:rPr lang="en-US" sz="2800" dirty="0" smtClean="0"/>
              <a:t>Known as ‘</a:t>
            </a:r>
            <a:r>
              <a:rPr lang="en-US" sz="2800" dirty="0" err="1" smtClean="0"/>
              <a:t>Latins</a:t>
            </a:r>
            <a:r>
              <a:rPr lang="en-US" sz="2800" dirty="0" smtClean="0"/>
              <a:t>’</a:t>
            </a:r>
          </a:p>
          <a:p>
            <a:pPr>
              <a:defRPr/>
            </a:pPr>
            <a:r>
              <a:rPr lang="en-US" sz="2800" dirty="0" smtClean="0"/>
              <a:t>They appear to be one of the youngest of Italian peoples.</a:t>
            </a:r>
          </a:p>
          <a:p>
            <a:pPr>
              <a:defRPr/>
            </a:pPr>
            <a:r>
              <a:rPr lang="en-US" sz="2800" dirty="0" smtClean="0"/>
              <a:t>Culture was influenced by the arrival of the Etruscans as well as had some Greek influences (whether these influences came directly from the Greeks or through the Etruscans, we don</a:t>
            </a:r>
            <a:r>
              <a:rPr lang="fr-FR" sz="2800" dirty="0" smtClean="0"/>
              <a:t>’</a:t>
            </a:r>
            <a:r>
              <a:rPr lang="en-US" sz="2800" dirty="0" smtClean="0"/>
              <a:t>t know)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1043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Creation of Rome </a:t>
            </a:r>
            <a:endParaRPr lang="en-US" dirty="0"/>
          </a:p>
        </p:txBody>
      </p:sp>
      <p:pic>
        <p:nvPicPr>
          <p:cNvPr id="15974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0"/>
            <a:ext cx="7132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40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0"/>
            <a:ext cx="7559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146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3" b="23573"/>
          <a:stretch>
            <a:fillRect/>
          </a:stretch>
        </p:blipFill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582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23900"/>
            <a:ext cx="88265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218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Picture 1" descr="Map of Ro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0"/>
            <a:ext cx="5454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602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0334" b="203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7704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Early Roman People</a:t>
            </a:r>
            <a:br>
              <a:rPr lang="en-US" smtClean="0">
                <a:cs typeface="+mj-cs"/>
              </a:rPr>
            </a:br>
            <a:endParaRPr lang="en-US" smtClean="0">
              <a:cs typeface="+mj-cs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u="sng" dirty="0" err="1" smtClean="0">
                <a:cs typeface="+mn-cs"/>
              </a:rPr>
              <a:t>Latins</a:t>
            </a:r>
            <a:r>
              <a:rPr lang="en-US" sz="2800" dirty="0" smtClean="0">
                <a:cs typeface="+mn-cs"/>
              </a:rPr>
              <a:t>:  ancestors of the Romans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Herders and farmers:  settled along the Tiber River along the 7 hills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u="sng" dirty="0" smtClean="0">
                <a:cs typeface="+mn-cs"/>
              </a:rPr>
              <a:t>Etruscans</a:t>
            </a:r>
            <a:r>
              <a:rPr lang="en-US" sz="2800" dirty="0" smtClean="0">
                <a:cs typeface="+mn-cs"/>
              </a:rPr>
              <a:t>:  ruled central and northern Italy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Probably came from Asia Minor(Eastern Mediterranean)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Also called </a:t>
            </a:r>
            <a:r>
              <a:rPr lang="en-US" sz="2800" dirty="0" err="1" smtClean="0">
                <a:cs typeface="+mn-cs"/>
              </a:rPr>
              <a:t>Tyrrhenians</a:t>
            </a:r>
            <a:r>
              <a:rPr lang="en-US" sz="2800" dirty="0" smtClean="0">
                <a:cs typeface="+mn-cs"/>
              </a:rPr>
              <a:t> by the Greeks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Romans borrowed Etruscan alphabet, arch and worshipped similar gods/</a:t>
            </a:r>
            <a:r>
              <a:rPr lang="en-US" sz="2800" dirty="0" smtClean="0"/>
              <a:t>goddesses</a:t>
            </a:r>
            <a:endParaRPr lang="en-US" sz="2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u="sng" dirty="0" smtClean="0">
                <a:cs typeface="+mn-cs"/>
              </a:rPr>
              <a:t>Greeks</a:t>
            </a:r>
            <a:r>
              <a:rPr lang="en-US" sz="2800" dirty="0" smtClean="0">
                <a:cs typeface="+mn-cs"/>
              </a:rPr>
              <a:t>: traded with and influenced </a:t>
            </a:r>
            <a:r>
              <a:rPr lang="en-US" sz="2800" dirty="0" err="1" smtClean="0">
                <a:cs typeface="+mn-cs"/>
              </a:rPr>
              <a:t>Latins</a:t>
            </a:r>
            <a:r>
              <a:rPr lang="en-US" sz="2800" dirty="0" smtClean="0">
                <a:cs typeface="+mn-cs"/>
              </a:rPr>
              <a:t> and Etruscans</a:t>
            </a:r>
          </a:p>
        </p:txBody>
      </p:sp>
    </p:spTree>
    <p:extLst>
      <p:ext uri="{BB962C8B-B14F-4D97-AF65-F5344CB8AC3E}">
        <p14:creationId xmlns:p14="http://schemas.microsoft.com/office/powerpoint/2010/main" val="173110635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utoUpdateAnimBg="0"/>
      <p:bldP spid="6553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The Etruscans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Etruscan rule: approximately 600 B.C. to 509 B.C.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Lived in North Central Italy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Scholars don</a:t>
            </a:r>
            <a:r>
              <a:rPr lang="ja-JP" altLang="en-US" dirty="0" smtClean="0">
                <a:latin typeface="Arial"/>
                <a:cs typeface="+mn-cs"/>
              </a:rPr>
              <a:t>’</a:t>
            </a:r>
            <a:r>
              <a:rPr lang="en-US" dirty="0" smtClean="0">
                <a:cs typeface="+mn-cs"/>
              </a:rPr>
              <a:t>t agree on where they originated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Archeology uncovered burial tombs that teach us a lot about their society and development.</a:t>
            </a:r>
          </a:p>
        </p:txBody>
      </p:sp>
    </p:spTree>
    <p:extLst>
      <p:ext uri="{BB962C8B-B14F-4D97-AF65-F5344CB8AC3E}">
        <p14:creationId xmlns:p14="http://schemas.microsoft.com/office/powerpoint/2010/main" val="3783976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Etruscan Origins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1828 AD:  a plowman and his oxen crashed through a buried stone roof of a tomb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Knowledge of the Etruscan way of life comes from their death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Kept the ashes of their dead in urns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Loved games:  chariot races, wrestling, boxing, discus, dice, handball, &amp; knucklebones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>
              <a:cs typeface="+mn-cs"/>
            </a:endParaRPr>
          </a:p>
        </p:txBody>
      </p:sp>
      <p:graphicFrame>
        <p:nvGraphicFramePr>
          <p:cNvPr id="66564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778375" y="2514600"/>
          <a:ext cx="3398838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Photo Editor Photo" r:id="rId3" imgW="3333333" imgH="3438095" progId="MSPhotoEd.3">
                  <p:embed/>
                </p:oleObj>
              </mc:Choice>
              <mc:Fallback>
                <p:oleObj name="Photo Editor Photo" r:id="rId3" imgW="3333333" imgH="34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75" y="2514600"/>
                        <a:ext cx="3398838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8589684"/>
      </p:ext>
    </p:extLst>
  </p:cSld>
  <p:clrMapOvr>
    <a:masterClrMapping/>
  </p:clrMapOvr>
  <p:transition xmlns:p14="http://schemas.microsoft.com/office/powerpoint/2010/main">
    <p:pull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utoUpdateAnimBg="0"/>
      <p:bldP spid="6656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1" name="Picture 1" descr="Etruscan Tom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435100"/>
            <a:ext cx="52705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427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The Etruscans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Their religion, art, and lifestyle was greatly influenced by the Greeks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Excelled at sculpted terracotta figures that were brightly painted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Religion became gloomy and cruel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Offered human sacrifices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Set victims off to kill each other in duels, modeling the future Roman gladiatorial contests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452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2</TotalTime>
  <Words>432</Words>
  <Application>Microsoft Macintosh PowerPoint</Application>
  <PresentationFormat>On-screen Show (4:3)</PresentationFormat>
  <Paragraphs>48</Paragraphs>
  <Slides>18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Venture</vt:lpstr>
      <vt:lpstr>Microsoft Photo Editor 3.0 Photo</vt:lpstr>
      <vt:lpstr>Rome</vt:lpstr>
      <vt:lpstr>PowerPoint Presentation</vt:lpstr>
      <vt:lpstr>PowerPoint Presentation</vt:lpstr>
      <vt:lpstr>PowerPoint Presentation</vt:lpstr>
      <vt:lpstr>Early Roman People </vt:lpstr>
      <vt:lpstr>The Etruscans</vt:lpstr>
      <vt:lpstr>Etruscan Origins</vt:lpstr>
      <vt:lpstr>PowerPoint Presentation</vt:lpstr>
      <vt:lpstr>The Etruscans</vt:lpstr>
      <vt:lpstr>PowerPoint Presentation</vt:lpstr>
      <vt:lpstr>PowerPoint Presentation</vt:lpstr>
      <vt:lpstr>PowerPoint Presentation</vt:lpstr>
      <vt:lpstr>Etruscans</vt:lpstr>
      <vt:lpstr>PowerPoint Presentation</vt:lpstr>
      <vt:lpstr>Latium</vt:lpstr>
      <vt:lpstr>The Creation of Rome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Rome</dc:title>
  <dc:creator>Annaka</dc:creator>
  <cp:lastModifiedBy>Annaka</cp:lastModifiedBy>
  <cp:revision>1</cp:revision>
  <dcterms:created xsi:type="dcterms:W3CDTF">2016-04-27T21:07:43Z</dcterms:created>
  <dcterms:modified xsi:type="dcterms:W3CDTF">2016-04-27T21:09:57Z</dcterms:modified>
</cp:coreProperties>
</file>