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66" r:id="rId3"/>
    <p:sldId id="257" r:id="rId4"/>
    <p:sldId id="265" r:id="rId5"/>
    <p:sldId id="258" r:id="rId6"/>
    <p:sldId id="259" r:id="rId7"/>
    <p:sldId id="260" r:id="rId8"/>
    <p:sldId id="269" r:id="rId9"/>
    <p:sldId id="267" r:id="rId10"/>
    <p:sldId id="268" r:id="rId11"/>
    <p:sldId id="261" r:id="rId12"/>
    <p:sldId id="270" r:id="rId13"/>
    <p:sldId id="262" r:id="rId14"/>
    <p:sldId id="271" r:id="rId15"/>
    <p:sldId id="272" r:id="rId16"/>
    <p:sldId id="273" r:id="rId17"/>
    <p:sldId id="263" r:id="rId18"/>
    <p:sldId id="264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0" d="100"/>
          <a:sy n="80" d="100"/>
        </p:scale>
        <p:origin x="-192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3776" y="3776472"/>
            <a:ext cx="7196328" cy="147002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3776" y="5257800"/>
            <a:ext cx="7196328" cy="98755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Font typeface="Wingdings 2" pitchFamily="18" charset="2"/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EEED1-3576-6642-BEFF-B351CDFB27A1}" type="datetimeFigureOut">
              <a:rPr lang="en-US" smtClean="0"/>
              <a:pPr/>
              <a:t>1/6/15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5" y="4267200"/>
            <a:ext cx="7612063" cy="1100138"/>
          </a:xfrm>
        </p:spPr>
        <p:txBody>
          <a:bodyPr anchor="b"/>
          <a:lstStyle>
            <a:lvl1pPr algn="ctr">
              <a:defRPr sz="4400" b="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414040">
            <a:off x="1779080" y="450465"/>
            <a:ext cx="5486400" cy="3626214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54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  <a:defRPr sz="18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5175" y="5443538"/>
            <a:ext cx="7612063" cy="804862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EEED1-3576-6642-BEFF-B351CDFB27A1}" type="datetimeFigureOut">
              <a:rPr lang="en-US" smtClean="0"/>
              <a:pPr/>
              <a:t>1/6/15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8302D-7DD1-7644-92C4-F14CD8C2F8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946" y="381000"/>
            <a:ext cx="3250360" cy="16319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946" y="2084389"/>
            <a:ext cx="3250360" cy="393541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None/>
              <a:defRPr sz="1800" b="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495800" y="6356350"/>
            <a:ext cx="1143000" cy="365125"/>
          </a:xfrm>
        </p:spPr>
        <p:txBody>
          <a:bodyPr/>
          <a:lstStyle>
            <a:lvl1pPr algn="l">
              <a:defRPr/>
            </a:lvl1pPr>
          </a:lstStyle>
          <a:p>
            <a:fld id="{6B5EEED1-3576-6642-BEFF-B351CDFB27A1}" type="datetimeFigureOut">
              <a:rPr lang="en-US" smtClean="0"/>
              <a:pPr/>
              <a:t>1/6/15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67426" y="6356350"/>
            <a:ext cx="533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138302D-7DD1-7644-92C4-F14CD8C2F8D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 rot="307655">
            <a:off x="4082874" y="3187732"/>
            <a:ext cx="4141140" cy="288137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72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 rot="21414752">
            <a:off x="4623469" y="338031"/>
            <a:ext cx="4141140" cy="288137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54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EEED1-3576-6642-BEFF-B351CDFB27A1}" type="datetimeFigureOut">
              <a:rPr lang="en-US" smtClean="0"/>
              <a:pPr/>
              <a:t>1/6/15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8302D-7DD1-7644-92C4-F14CD8C2F8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0" y="457200"/>
            <a:ext cx="1497106" cy="58102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6888" y="457200"/>
            <a:ext cx="6513511" cy="58102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EEED1-3576-6642-BEFF-B351CDFB27A1}" type="datetimeFigureOut">
              <a:rPr lang="en-US" smtClean="0"/>
              <a:pPr/>
              <a:t>1/6/15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8302D-7DD1-7644-92C4-F14CD8C2F8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EEED1-3576-6642-BEFF-B351CDFB27A1}" type="datetimeFigureOut">
              <a:rPr lang="en-US" smtClean="0"/>
              <a:pPr/>
              <a:t>1/6/15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8302D-7DD1-7644-92C4-F14CD8C2F8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6889" y="3774328"/>
            <a:ext cx="7199311" cy="1470025"/>
          </a:xfrm>
        </p:spPr>
        <p:txBody>
          <a:bodyPr anchor="b" anchorCtr="0"/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6888" y="5257800"/>
            <a:ext cx="7199312" cy="9906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EEED1-3576-6642-BEFF-B351CDFB27A1}" type="datetimeFigureOut">
              <a:rPr lang="en-US" smtClean="0"/>
              <a:pPr/>
              <a:t>1/6/15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 rot="504148">
            <a:off x="4493544" y="555043"/>
            <a:ext cx="4142460" cy="308539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5" y="2236694"/>
            <a:ext cx="7612063" cy="136207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5" y="3617259"/>
            <a:ext cx="7612063" cy="1500187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EEED1-3576-6642-BEFF-B351CDFB27A1}" type="datetimeFigureOut">
              <a:rPr lang="en-US" smtClean="0"/>
              <a:pPr/>
              <a:t>1/6/15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8302D-7DD1-7644-92C4-F14CD8C2F8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5175" y="2084388"/>
            <a:ext cx="3657600" cy="41830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9637" y="2084388"/>
            <a:ext cx="3657600" cy="41830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EEED1-3576-6642-BEFF-B351CDFB27A1}" type="datetimeFigureOut">
              <a:rPr lang="en-US" smtClean="0"/>
              <a:pPr/>
              <a:t>1/6/15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8302D-7DD1-7644-92C4-F14CD8C2F8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4" y="1687512"/>
            <a:ext cx="3657600" cy="9032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5174" y="2649071"/>
            <a:ext cx="3657600" cy="360829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9637" y="1687512"/>
            <a:ext cx="3657600" cy="9032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9637" y="2649071"/>
            <a:ext cx="3657600" cy="360829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EEED1-3576-6642-BEFF-B351CDFB27A1}" type="datetimeFigureOut">
              <a:rPr lang="en-US" smtClean="0"/>
              <a:pPr/>
              <a:t>1/6/15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8302D-7DD1-7644-92C4-F14CD8C2F8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EEED1-3576-6642-BEFF-B351CDFB27A1}" type="datetimeFigureOut">
              <a:rPr lang="en-US" smtClean="0"/>
              <a:pPr/>
              <a:t>1/6/15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8302D-7DD1-7644-92C4-F14CD8C2F8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EEED1-3576-6642-BEFF-B351CDFB27A1}" type="datetimeFigureOut">
              <a:rPr lang="en-US" smtClean="0"/>
              <a:pPr/>
              <a:t>1/6/15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8302D-7DD1-7644-92C4-F14CD8C2F8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946" y="381000"/>
            <a:ext cx="3250360" cy="16319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5800" y="381000"/>
            <a:ext cx="4149725" cy="588645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946" y="2084389"/>
            <a:ext cx="3250360" cy="393541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None/>
              <a:defRPr sz="1800" b="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495800" y="6356350"/>
            <a:ext cx="1143000" cy="365125"/>
          </a:xfrm>
        </p:spPr>
        <p:txBody>
          <a:bodyPr/>
          <a:lstStyle>
            <a:lvl1pPr algn="l">
              <a:defRPr/>
            </a:lvl1pPr>
          </a:lstStyle>
          <a:p>
            <a:fld id="{6B5EEED1-3576-6642-BEFF-B351CDFB27A1}" type="datetimeFigureOut">
              <a:rPr lang="en-US" smtClean="0"/>
              <a:pPr/>
              <a:t>1/6/15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67426" y="6356350"/>
            <a:ext cx="533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138302D-7DD1-7644-92C4-F14CD8C2F8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5" y="2070846"/>
            <a:ext cx="7612064" cy="41820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6B5EEED1-3576-6642-BEFF-B351CDFB27A1}" type="datetimeFigureOut">
              <a:rPr lang="en-US" smtClean="0"/>
              <a:pPr/>
              <a:t>1/6/15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3753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35635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D138302D-7DD1-7644-92C4-F14CD8C2F8D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2"/>
          </a:solidFill>
          <a:effectLst>
            <a:outerShdw blurRad="50800" dist="25400" dir="2700000" algn="tl" rotWithShape="0">
              <a:schemeClr val="bg1">
                <a:alpha val="4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Font typeface="Wingdings 2" pitchFamily="18" charset="2"/>
        <a:buChar char=""/>
        <a:defRPr sz="24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Font typeface="Wingdings 2" pitchFamily="18" charset="2"/>
        <a:buChar char=""/>
        <a:defRPr sz="22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Font typeface="Wingdings 2" pitchFamily="18" charset="2"/>
        <a:buChar char=""/>
        <a:defRPr sz="20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3775" y="3133496"/>
            <a:ext cx="8266665" cy="2113001"/>
          </a:xfrm>
        </p:spPr>
        <p:txBody>
          <a:bodyPr>
            <a:normAutofit/>
          </a:bodyPr>
          <a:lstStyle/>
          <a:p>
            <a:r>
              <a:rPr lang="en-US" sz="3444" b="1" dirty="0"/>
              <a:t>Reconstruction &amp; </a:t>
            </a:r>
            <a:r>
              <a:rPr lang="en-US" sz="3444" b="1" dirty="0" smtClean="0"/>
              <a:t>Westward Expansion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3776" y="4628111"/>
            <a:ext cx="7196328" cy="987552"/>
          </a:xfrm>
        </p:spPr>
        <p:txBody>
          <a:bodyPr/>
          <a:lstStyle/>
          <a:p>
            <a:r>
              <a:rPr lang="en-US" sz="2800" b="1" dirty="0"/>
              <a:t>Outcome: Reconstruction</a:t>
            </a:r>
            <a:endParaRPr lang="en-US" sz="2800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8999" y="179097"/>
            <a:ext cx="5250556" cy="36491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John Wilkes Booth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1662" y="2042988"/>
            <a:ext cx="3175000" cy="42037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Reconstruction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35600"/>
            <a:ext cx="9144000" cy="4417282"/>
          </a:xfrm>
        </p:spPr>
        <p:txBody>
          <a:bodyPr>
            <a:normAutofit/>
          </a:bodyPr>
          <a:lstStyle/>
          <a:p>
            <a:pPr marL="457200" lvl="0" indent="-457200">
              <a:buFont typeface="+mj-lt"/>
              <a:buAutoNum type="arabicPeriod" startAt="2"/>
            </a:pPr>
            <a:r>
              <a:rPr lang="en-US" b="1" dirty="0"/>
              <a:t>What is Reconstruction?</a:t>
            </a:r>
            <a:endParaRPr lang="en-US" sz="2800" dirty="0"/>
          </a:p>
          <a:p>
            <a:pPr marL="806450" lvl="1" indent="-457200">
              <a:buFont typeface="+mj-lt"/>
              <a:buAutoNum type="alphaLcPeriod"/>
            </a:pPr>
            <a:r>
              <a:rPr lang="en-US" sz="1800" dirty="0"/>
              <a:t>Reconstruction is the period during which the </a:t>
            </a:r>
            <a:r>
              <a:rPr lang="en-US" sz="1800" b="1" u="sng" dirty="0">
                <a:solidFill>
                  <a:srgbClr val="F8C000"/>
                </a:solidFill>
              </a:rPr>
              <a:t>United States began to rebuild </a:t>
            </a:r>
            <a:r>
              <a:rPr lang="en-US" sz="1800" dirty="0"/>
              <a:t>after the Civil War roughly 1865-1877</a:t>
            </a:r>
          </a:p>
          <a:p>
            <a:pPr marL="806450" lvl="1" indent="-457200">
              <a:buFont typeface="+mj-lt"/>
              <a:buAutoNum type="alphaLcPeriod"/>
            </a:pPr>
            <a:r>
              <a:rPr lang="en-US" sz="2000" dirty="0"/>
              <a:t>Essentially, reconstruction was the attempt to </a:t>
            </a:r>
            <a:r>
              <a:rPr lang="en-US" sz="2000" b="1" u="sng" dirty="0">
                <a:solidFill>
                  <a:srgbClr val="F8C000"/>
                </a:solidFill>
              </a:rPr>
              <a:t>readmit the Confederate states</a:t>
            </a:r>
            <a:r>
              <a:rPr lang="en-US" sz="2000" dirty="0"/>
              <a:t> back into the Union</a:t>
            </a:r>
          </a:p>
          <a:p>
            <a:pPr marL="806450" lvl="1" indent="-457200">
              <a:buFont typeface="+mj-lt"/>
              <a:buAutoNum type="alphaLcPeriod"/>
            </a:pPr>
            <a:r>
              <a:rPr lang="en-US" sz="2150" dirty="0"/>
              <a:t>Lincoln, Andrew Johnson, and Congress all </a:t>
            </a:r>
            <a:r>
              <a:rPr lang="en-US" sz="2150" b="1" u="sng" dirty="0">
                <a:solidFill>
                  <a:srgbClr val="F8C000"/>
                </a:solidFill>
              </a:rPr>
              <a:t>had different ideas </a:t>
            </a:r>
            <a:r>
              <a:rPr lang="en-US" sz="2150" dirty="0"/>
              <a:t>about how Reconstruction should be handled</a:t>
            </a:r>
          </a:p>
          <a:p>
            <a:pPr marL="806450" lvl="1" indent="-457200">
              <a:buFont typeface="+mj-lt"/>
              <a:buAutoNum type="alphaLcPeriod"/>
            </a:pPr>
            <a:r>
              <a:rPr lang="en-US" sz="2000" dirty="0"/>
              <a:t>Confederate readmission into Congress took place between </a:t>
            </a:r>
            <a:r>
              <a:rPr lang="en-US" sz="2000" b="1" u="sng" dirty="0">
                <a:solidFill>
                  <a:srgbClr val="F8C000"/>
                </a:solidFill>
              </a:rPr>
              <a:t>1866-1870</a:t>
            </a:r>
          </a:p>
          <a:p>
            <a:pPr marL="806450" lvl="1" indent="-457200">
              <a:buFont typeface="+mj-lt"/>
              <a:buAutoNum type="alphaLcPeriod"/>
            </a:pPr>
            <a:r>
              <a:rPr lang="en-US" sz="1900" dirty="0"/>
              <a:t>President Johnson removed Secretary of War Edwin Stanton from office and was </a:t>
            </a:r>
            <a:r>
              <a:rPr lang="en-US" sz="1900" b="1" u="sng" dirty="0">
                <a:solidFill>
                  <a:srgbClr val="F8C000"/>
                </a:solidFill>
              </a:rPr>
              <a:t>impeached</a:t>
            </a:r>
            <a:r>
              <a:rPr lang="en-US" sz="1900" dirty="0"/>
              <a:t> for violating the Tenure of Office Act but remained in office after the Senate voted </a:t>
            </a:r>
            <a:r>
              <a:rPr lang="en-US" sz="1900" b="1" u="sng" dirty="0">
                <a:solidFill>
                  <a:srgbClr val="F8C000"/>
                </a:solidFill>
              </a:rPr>
              <a:t>not to convict</a:t>
            </a:r>
          </a:p>
          <a:p>
            <a:pPr marL="806450" lvl="1" indent="-457200">
              <a:buFont typeface="+mj-lt"/>
              <a:buAutoNum type="alphaLcPeriod"/>
            </a:pPr>
            <a:r>
              <a:rPr lang="en-US" sz="1800" dirty="0"/>
              <a:t>Impeachment: </a:t>
            </a:r>
            <a:r>
              <a:rPr lang="en-US" sz="1800" b="1" u="sng" dirty="0">
                <a:solidFill>
                  <a:srgbClr val="F8C000"/>
                </a:solidFill>
              </a:rPr>
              <a:t>the process of accusing a public official of wrongdoing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9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039" y="183032"/>
            <a:ext cx="8660811" cy="62234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Reconstruction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00494"/>
            <a:ext cx="9144000" cy="4352388"/>
          </a:xfrm>
        </p:spPr>
        <p:txBody>
          <a:bodyPr>
            <a:normAutofit/>
          </a:bodyPr>
          <a:lstStyle/>
          <a:p>
            <a:pPr marL="457200" lvl="0" indent="-457200">
              <a:buFont typeface="+mj-lt"/>
              <a:buAutoNum type="arabicPeriod" startAt="3"/>
            </a:pPr>
            <a:r>
              <a:rPr lang="en-US" b="1" dirty="0"/>
              <a:t>What changes were enacted</a:t>
            </a:r>
            <a:endParaRPr lang="en-US" sz="2800" dirty="0"/>
          </a:p>
          <a:p>
            <a:pPr marL="806450" lvl="1" indent="-457200">
              <a:buFont typeface="+mj-lt"/>
              <a:buAutoNum type="alphaLcPeriod"/>
            </a:pPr>
            <a:r>
              <a:rPr lang="en-US" b="1" dirty="0"/>
              <a:t>The Reconstruction Amendments</a:t>
            </a:r>
            <a:endParaRPr lang="en-US" sz="2400" dirty="0"/>
          </a:p>
          <a:p>
            <a:pPr marL="1200150" lvl="2" indent="-514350">
              <a:buFont typeface="+mj-lt"/>
              <a:buAutoNum type="romanLcPeriod"/>
            </a:pPr>
            <a:r>
              <a:rPr lang="en-US" dirty="0"/>
              <a:t>13</a:t>
            </a:r>
            <a:r>
              <a:rPr lang="en-US" baseline="30000" dirty="0"/>
              <a:t>th</a:t>
            </a:r>
            <a:r>
              <a:rPr lang="en-US" dirty="0"/>
              <a:t>: </a:t>
            </a:r>
            <a:r>
              <a:rPr lang="en-US" b="1" u="sng" dirty="0">
                <a:solidFill>
                  <a:srgbClr val="F8C000"/>
                </a:solidFill>
              </a:rPr>
              <a:t>Prohibition of Slavery</a:t>
            </a:r>
            <a:endParaRPr lang="en-US" sz="2000" b="1" u="sng" dirty="0">
              <a:solidFill>
                <a:srgbClr val="F8C000"/>
              </a:solidFill>
            </a:endParaRPr>
          </a:p>
          <a:p>
            <a:pPr marL="1200150" lvl="2" indent="-514350">
              <a:buFont typeface="+mj-lt"/>
              <a:buAutoNum type="romanLcPeriod"/>
            </a:pPr>
            <a:r>
              <a:rPr lang="en-US" b="1" u="sng" dirty="0">
                <a:solidFill>
                  <a:srgbClr val="F8C000"/>
                </a:solidFill>
              </a:rPr>
              <a:t>14</a:t>
            </a:r>
            <a:r>
              <a:rPr lang="en-US" b="1" u="sng" baseline="30000" dirty="0">
                <a:solidFill>
                  <a:srgbClr val="F8C000"/>
                </a:solidFill>
              </a:rPr>
              <a:t>th</a:t>
            </a:r>
            <a:r>
              <a:rPr lang="en-US" dirty="0"/>
              <a:t>: States cannot deprive citizens of life, liberty, or property without “due process” &amp; States must provide “</a:t>
            </a:r>
            <a:r>
              <a:rPr lang="en-US" b="1" u="sng" dirty="0">
                <a:solidFill>
                  <a:srgbClr val="F8C000"/>
                </a:solidFill>
              </a:rPr>
              <a:t>equal protection</a:t>
            </a:r>
            <a:r>
              <a:rPr lang="en-US" dirty="0"/>
              <a:t>” to all citizens under the law</a:t>
            </a:r>
            <a:endParaRPr lang="en-US" sz="2000" dirty="0"/>
          </a:p>
          <a:p>
            <a:pPr marL="1200150" lvl="2" indent="-514350">
              <a:buFont typeface="+mj-lt"/>
              <a:buAutoNum type="romanLcPeriod"/>
            </a:pPr>
            <a:r>
              <a:rPr lang="en-US" dirty="0"/>
              <a:t>15</a:t>
            </a:r>
            <a:r>
              <a:rPr lang="en-US" baseline="30000" dirty="0"/>
              <a:t>th</a:t>
            </a:r>
            <a:r>
              <a:rPr lang="en-US" dirty="0"/>
              <a:t>: </a:t>
            </a:r>
            <a:r>
              <a:rPr lang="en-US" b="1" u="sng" dirty="0">
                <a:solidFill>
                  <a:srgbClr val="F8C000"/>
                </a:solidFill>
              </a:rPr>
              <a:t>Cannot deny</a:t>
            </a:r>
            <a:r>
              <a:rPr lang="en-US" dirty="0"/>
              <a:t> right to </a:t>
            </a:r>
            <a:r>
              <a:rPr lang="en-US" b="1" u="sng" dirty="0">
                <a:solidFill>
                  <a:srgbClr val="F8C000"/>
                </a:solidFill>
              </a:rPr>
              <a:t>vote</a:t>
            </a:r>
            <a:r>
              <a:rPr lang="en-US" dirty="0"/>
              <a:t> based on race</a:t>
            </a:r>
            <a:endParaRPr lang="en-US" sz="2000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13</a:t>
            </a:r>
            <a:r>
              <a:rPr lang="en-US" baseline="30000" dirty="0" smtClean="0"/>
              <a:t>th</a:t>
            </a:r>
            <a:r>
              <a:rPr lang="en-US" dirty="0" smtClean="0"/>
              <a:t> Amendment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7773" y="2070846"/>
            <a:ext cx="6763166" cy="40256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14</a:t>
            </a:r>
            <a:r>
              <a:rPr lang="en-US" baseline="30000" dirty="0" smtClean="0"/>
              <a:t>th</a:t>
            </a:r>
            <a:r>
              <a:rPr lang="en-US" dirty="0" smtClean="0"/>
              <a:t> Amendment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5865" y="1934057"/>
            <a:ext cx="5174976" cy="42611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15</a:t>
            </a:r>
            <a:r>
              <a:rPr lang="en-US" baseline="30000" dirty="0" smtClean="0"/>
              <a:t>th</a:t>
            </a:r>
            <a:r>
              <a:rPr lang="en-US" dirty="0" smtClean="0"/>
              <a:t> Amendment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237" y="2630668"/>
            <a:ext cx="7620000" cy="317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Reconstruction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37576"/>
            <a:ext cx="9144000" cy="4315305"/>
          </a:xfrm>
        </p:spPr>
        <p:txBody>
          <a:bodyPr>
            <a:normAutofit/>
          </a:bodyPr>
          <a:lstStyle/>
          <a:p>
            <a:pPr marL="806450" lvl="1" indent="-457200">
              <a:buFont typeface="+mj-lt"/>
              <a:buAutoNum type="alphaLcPeriod" startAt="2"/>
            </a:pPr>
            <a:r>
              <a:rPr lang="en-US" dirty="0"/>
              <a:t>The </a:t>
            </a:r>
            <a:r>
              <a:rPr lang="en-US" b="1" u="sng" dirty="0">
                <a:solidFill>
                  <a:srgbClr val="F8C000"/>
                </a:solidFill>
              </a:rPr>
              <a:t>Reconstruction Acts</a:t>
            </a:r>
            <a:r>
              <a:rPr lang="en-US" dirty="0"/>
              <a:t> tried to prevent states from discriminating against Blacks</a:t>
            </a:r>
            <a:endParaRPr lang="en-US" sz="2400" dirty="0"/>
          </a:p>
          <a:p>
            <a:pPr marL="806450" lvl="1" indent="-457200">
              <a:buFont typeface="+mj-lt"/>
              <a:buAutoNum type="alphaLcPeriod" startAt="2"/>
            </a:pPr>
            <a:r>
              <a:rPr lang="en-US" dirty="0"/>
              <a:t>The </a:t>
            </a:r>
            <a:r>
              <a:rPr lang="en-US" b="1" u="sng" dirty="0">
                <a:solidFill>
                  <a:srgbClr val="F8C000"/>
                </a:solidFill>
              </a:rPr>
              <a:t>Enforcement Acts</a:t>
            </a:r>
            <a:r>
              <a:rPr lang="en-US" dirty="0"/>
              <a:t> allowed the Federal Government to intervene when states refused to follow these laws</a:t>
            </a:r>
            <a:endParaRPr lang="en-US" sz="2400" dirty="0"/>
          </a:p>
          <a:p>
            <a:pPr marL="806450" lvl="1" indent="-457200">
              <a:buFont typeface="+mj-lt"/>
              <a:buAutoNum type="alphaLcPeriod" startAt="2"/>
            </a:pPr>
            <a:r>
              <a:rPr lang="en-US" dirty="0"/>
              <a:t>The </a:t>
            </a:r>
            <a:r>
              <a:rPr lang="en-US" b="1" u="sng" dirty="0">
                <a:solidFill>
                  <a:srgbClr val="F8C000"/>
                </a:solidFill>
              </a:rPr>
              <a:t>Civil Rights Act</a:t>
            </a:r>
            <a:r>
              <a:rPr lang="en-US" dirty="0"/>
              <a:t> of </a:t>
            </a:r>
            <a:r>
              <a:rPr lang="en-US" b="1" u="sng" dirty="0">
                <a:solidFill>
                  <a:srgbClr val="F8C000"/>
                </a:solidFill>
              </a:rPr>
              <a:t>1875</a:t>
            </a:r>
            <a:r>
              <a:rPr lang="en-US" dirty="0"/>
              <a:t> prohibited discrimination in public services like hotels, public transportation, and restaurants</a:t>
            </a:r>
            <a:endParaRPr lang="en-US" sz="2400" dirty="0"/>
          </a:p>
          <a:p>
            <a:pPr marL="806450" lvl="1" indent="-457200">
              <a:buFont typeface="+mj-lt"/>
              <a:buAutoNum type="alphaLcPeriod" startAt="2"/>
            </a:pPr>
            <a:r>
              <a:rPr lang="en-US" dirty="0"/>
              <a:t>***If the </a:t>
            </a:r>
            <a:r>
              <a:rPr lang="en-US" b="1" u="sng" dirty="0">
                <a:solidFill>
                  <a:srgbClr val="F8C000"/>
                </a:solidFill>
              </a:rPr>
              <a:t>laws are followed</a:t>
            </a:r>
            <a:r>
              <a:rPr lang="en-US" dirty="0"/>
              <a:t> and enforced, as listed above, discrimination based on race is </a:t>
            </a:r>
            <a:r>
              <a:rPr lang="en-US" b="1" u="sng" dirty="0">
                <a:solidFill>
                  <a:srgbClr val="F8C000"/>
                </a:solidFill>
              </a:rPr>
              <a:t>illegal</a:t>
            </a:r>
            <a:r>
              <a:rPr lang="en-US" dirty="0"/>
              <a:t>***</a:t>
            </a:r>
            <a:endParaRPr lang="en-US" sz="2400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Reconstruction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070846"/>
            <a:ext cx="9144000" cy="4182035"/>
          </a:xfrm>
        </p:spPr>
        <p:txBody>
          <a:bodyPr/>
          <a:lstStyle/>
          <a:p>
            <a:r>
              <a:rPr lang="en-US" sz="1700" b="1" dirty="0"/>
              <a:t>Result</a:t>
            </a:r>
            <a:r>
              <a:rPr lang="en-US" sz="1700" dirty="0"/>
              <a:t>: The </a:t>
            </a:r>
            <a:r>
              <a:rPr lang="en-US" sz="1700" b="1" u="sng" dirty="0">
                <a:solidFill>
                  <a:srgbClr val="F8C000"/>
                </a:solidFill>
              </a:rPr>
              <a:t>Civil War </a:t>
            </a:r>
            <a:r>
              <a:rPr lang="en-US" sz="1700" dirty="0"/>
              <a:t>changed America.  The country was ripped apart due to the idea of slavery only to be carefully reconstructed to bring unity back.  </a:t>
            </a:r>
            <a:r>
              <a:rPr lang="en-US" sz="1700" b="1" u="sng" dirty="0">
                <a:solidFill>
                  <a:srgbClr val="F8C000"/>
                </a:solidFill>
              </a:rPr>
              <a:t>Reconstruction</a:t>
            </a:r>
            <a:r>
              <a:rPr lang="en-US" sz="1700" dirty="0"/>
              <a:t> brought with it many new freedoms for those who had previously been denied freedom and rights.  As you will see coming up, that freedom and those rights would be relatively </a:t>
            </a:r>
            <a:r>
              <a:rPr lang="en-US" sz="1700" b="1" u="sng" dirty="0">
                <a:solidFill>
                  <a:srgbClr val="F8C000"/>
                </a:solidFill>
              </a:rPr>
              <a:t>short lived</a:t>
            </a:r>
            <a:r>
              <a:rPr lang="en-US" sz="1700" dirty="0"/>
              <a:t>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Civil War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6061" y="2021013"/>
            <a:ext cx="4774532" cy="462566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2820636">
            <a:off x="6597280" y="590519"/>
            <a:ext cx="2875926" cy="246507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The Civil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26328"/>
            <a:ext cx="9144000" cy="4426553"/>
          </a:xfrm>
        </p:spPr>
        <p:txBody>
          <a:bodyPr/>
          <a:lstStyle/>
          <a:p>
            <a:pPr marL="457200" lvl="0" indent="-457200">
              <a:buFont typeface="+mj-lt"/>
              <a:buAutoNum type="arabicPeriod"/>
            </a:pPr>
            <a:r>
              <a:rPr lang="en-US" sz="1900" b="1" dirty="0"/>
              <a:t>Setting the Stage: The Civil War Revisited</a:t>
            </a:r>
            <a:endParaRPr lang="en-US" sz="1900" dirty="0"/>
          </a:p>
          <a:p>
            <a:pPr marL="806450" lvl="1" indent="-457200">
              <a:buFont typeface="+mj-lt"/>
              <a:buAutoNum type="alphaLcPeriod"/>
            </a:pPr>
            <a:r>
              <a:rPr lang="en-US" sz="1900" b="1" u="sng" dirty="0">
                <a:solidFill>
                  <a:schemeClr val="accent1"/>
                </a:solidFill>
              </a:rPr>
              <a:t>Causes</a:t>
            </a:r>
            <a:r>
              <a:rPr lang="en-US" sz="1900" dirty="0"/>
              <a:t>: The American Civil War was caused by a complex combination of issues surrounding </a:t>
            </a:r>
            <a:r>
              <a:rPr lang="en-US" sz="1900" b="1" u="sng" dirty="0">
                <a:solidFill>
                  <a:srgbClr val="F8C000"/>
                </a:solidFill>
              </a:rPr>
              <a:t>slavery</a:t>
            </a:r>
          </a:p>
          <a:p>
            <a:pPr marL="1200150" lvl="2" indent="-514350">
              <a:buFont typeface="+mj-lt"/>
              <a:buAutoNum type="romanLcPeriod"/>
            </a:pPr>
            <a:r>
              <a:rPr lang="en-US" sz="1900" dirty="0"/>
              <a:t>Morally: Many </a:t>
            </a:r>
            <a:r>
              <a:rPr lang="en-US" sz="1850" b="1" u="sng" dirty="0">
                <a:solidFill>
                  <a:srgbClr val="F8C000"/>
                </a:solidFill>
              </a:rPr>
              <a:t>Northerners were against</a:t>
            </a:r>
            <a:r>
              <a:rPr lang="en-US" sz="1850" dirty="0"/>
              <a:t> idea of </a:t>
            </a:r>
            <a:r>
              <a:rPr lang="en-US" sz="1850" dirty="0" smtClean="0"/>
              <a:t>slavery</a:t>
            </a:r>
          </a:p>
          <a:p>
            <a:pPr marL="1200150" lvl="2" indent="-514350">
              <a:buFont typeface="+mj-lt"/>
              <a:buAutoNum type="romanLcPeriod"/>
            </a:pPr>
            <a:r>
              <a:rPr lang="en-US" sz="1850" dirty="0" smtClean="0"/>
              <a:t>Economically</a:t>
            </a:r>
            <a:r>
              <a:rPr lang="en-US" sz="1850" dirty="0"/>
              <a:t>: Many Southerners were completely </a:t>
            </a:r>
            <a:r>
              <a:rPr lang="en-US" sz="1850" b="1" u="sng" dirty="0">
                <a:solidFill>
                  <a:srgbClr val="F8C000"/>
                </a:solidFill>
              </a:rPr>
              <a:t>dependent</a:t>
            </a:r>
            <a:r>
              <a:rPr lang="en-US" sz="1850" dirty="0"/>
              <a:t> on slavery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6930" y="3832629"/>
            <a:ext cx="4088822" cy="24202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Civil War</a:t>
            </a: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56307" y="1815459"/>
            <a:ext cx="7027401" cy="4368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56917" y="4660215"/>
            <a:ext cx="889000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Civil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54140"/>
            <a:ext cx="9144000" cy="4398741"/>
          </a:xfrm>
        </p:spPr>
        <p:txBody>
          <a:bodyPr/>
          <a:lstStyle/>
          <a:p>
            <a:pPr marL="457200" indent="-457200">
              <a:buFont typeface="+mj-lt"/>
              <a:buAutoNum type="alphaLcPeriod" startAt="2"/>
            </a:pPr>
            <a:r>
              <a:rPr lang="en-US" dirty="0" smtClean="0"/>
              <a:t> </a:t>
            </a:r>
            <a:r>
              <a:rPr lang="en-US" sz="2100" b="1" dirty="0" smtClean="0"/>
              <a:t>The North (The Union)</a:t>
            </a:r>
            <a:endParaRPr lang="en-US" sz="2100" dirty="0" smtClean="0"/>
          </a:p>
          <a:p>
            <a:pPr marL="1200150" lvl="2" indent="-514350">
              <a:buFont typeface="+mj-lt"/>
              <a:buAutoNum type="romanLcPeriod"/>
            </a:pPr>
            <a:r>
              <a:rPr lang="en-US" sz="2100" dirty="0"/>
              <a:t>Led by </a:t>
            </a:r>
            <a:r>
              <a:rPr lang="en-US" sz="2100" b="1" u="sng" dirty="0">
                <a:solidFill>
                  <a:srgbClr val="F8C000"/>
                </a:solidFill>
              </a:rPr>
              <a:t>Ulysses S. Grant</a:t>
            </a:r>
            <a:r>
              <a:rPr lang="en-US" sz="2100" dirty="0"/>
              <a:t> (Eventually elected president in 1868</a:t>
            </a:r>
            <a:r>
              <a:rPr lang="en-US" sz="2100" dirty="0" smtClean="0"/>
              <a:t>)</a:t>
            </a:r>
            <a:endParaRPr lang="en-US" sz="2100" dirty="0"/>
          </a:p>
          <a:p>
            <a:pPr marL="1200150" lvl="2" indent="-514350">
              <a:buFont typeface="+mj-lt"/>
              <a:buAutoNum type="romanLcPeriod"/>
            </a:pPr>
            <a:r>
              <a:rPr lang="en-US" sz="2100" dirty="0" smtClean="0"/>
              <a:t>Advantages</a:t>
            </a:r>
            <a:r>
              <a:rPr lang="en-US" sz="2100" dirty="0"/>
              <a:t>: more </a:t>
            </a:r>
            <a:r>
              <a:rPr lang="en-US" sz="2100" b="1" u="sng" dirty="0">
                <a:solidFill>
                  <a:srgbClr val="F8C000"/>
                </a:solidFill>
              </a:rPr>
              <a:t>factories</a:t>
            </a:r>
            <a:r>
              <a:rPr lang="en-US" sz="2100" dirty="0"/>
              <a:t>, more food production, larger troop numbers, more </a:t>
            </a:r>
            <a:r>
              <a:rPr lang="en-US" sz="2100" b="1" u="sng" dirty="0">
                <a:solidFill>
                  <a:srgbClr val="F8C000"/>
                </a:solidFill>
              </a:rPr>
              <a:t>railroads</a:t>
            </a:r>
            <a:r>
              <a:rPr lang="en-US" sz="2100" dirty="0"/>
              <a:t>, better navy, &amp; </a:t>
            </a:r>
            <a:r>
              <a:rPr lang="en-US" sz="2100" b="1" u="sng" dirty="0">
                <a:solidFill>
                  <a:srgbClr val="F8C000"/>
                </a:solidFill>
              </a:rPr>
              <a:t>Abraham Lincoln</a:t>
            </a:r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2908" y="3552670"/>
            <a:ext cx="1837620" cy="3075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1639" y="3552670"/>
            <a:ext cx="3800826" cy="30066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Civil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19036"/>
            <a:ext cx="9144000" cy="4333846"/>
          </a:xfrm>
        </p:spPr>
        <p:txBody>
          <a:bodyPr/>
          <a:lstStyle/>
          <a:p>
            <a:pPr marL="806450" lvl="1" indent="-457200">
              <a:buFont typeface="+mj-lt"/>
              <a:buAutoNum type="alphaLcPeriod" startAt="3"/>
            </a:pPr>
            <a:r>
              <a:rPr lang="en-US" b="1" dirty="0"/>
              <a:t>The South</a:t>
            </a:r>
            <a:endParaRPr lang="en-US" dirty="0"/>
          </a:p>
          <a:p>
            <a:pPr marL="1200150" lvl="2" indent="-514350">
              <a:buFont typeface="+mj-lt"/>
              <a:buAutoNum type="romanLcPeriod"/>
            </a:pPr>
            <a:r>
              <a:rPr lang="en-US" sz="2200" dirty="0"/>
              <a:t>Led by General </a:t>
            </a:r>
            <a:r>
              <a:rPr lang="en-US" sz="2200" b="1" u="sng" dirty="0">
                <a:solidFill>
                  <a:srgbClr val="F8C000"/>
                </a:solidFill>
              </a:rPr>
              <a:t>Robert E. Lee</a:t>
            </a:r>
          </a:p>
          <a:p>
            <a:pPr marL="1200150" lvl="2" indent="-514350">
              <a:buFont typeface="+mj-lt"/>
              <a:buAutoNum type="romanLcPeriod"/>
            </a:pPr>
            <a:r>
              <a:rPr lang="en-US" sz="2200" dirty="0"/>
              <a:t>Advantages: better </a:t>
            </a:r>
            <a:r>
              <a:rPr lang="en-US" sz="2200" b="1" u="sng" dirty="0">
                <a:solidFill>
                  <a:srgbClr val="F8C000"/>
                </a:solidFill>
              </a:rPr>
              <a:t>military leadership</a:t>
            </a:r>
            <a:r>
              <a:rPr lang="en-US" sz="2200" dirty="0"/>
              <a:t>, naturally skilled soldiers, </a:t>
            </a:r>
            <a:r>
              <a:rPr lang="en-US" sz="2200" b="1" u="sng" dirty="0">
                <a:solidFill>
                  <a:srgbClr val="F8C000"/>
                </a:solidFill>
              </a:rPr>
              <a:t>home-field</a:t>
            </a:r>
            <a:r>
              <a:rPr lang="en-US" sz="2200" dirty="0"/>
              <a:t> advantage, </a:t>
            </a:r>
            <a:r>
              <a:rPr lang="en-US" sz="2200" b="1" u="sng" dirty="0">
                <a:solidFill>
                  <a:srgbClr val="F8C000"/>
                </a:solidFill>
              </a:rPr>
              <a:t>motivated</a:t>
            </a:r>
            <a:r>
              <a:rPr lang="en-US" sz="2200" dirty="0"/>
              <a:t> troops</a:t>
            </a:r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09650" y="3742662"/>
            <a:ext cx="1953498" cy="285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2448" y="3735784"/>
            <a:ext cx="3756767" cy="28649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Civil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57594" y="1881952"/>
            <a:ext cx="9301594" cy="4370929"/>
          </a:xfrm>
        </p:spPr>
        <p:txBody>
          <a:bodyPr/>
          <a:lstStyle/>
          <a:p>
            <a:pPr marL="806450" lvl="1" indent="-457200">
              <a:buFont typeface="+mj-lt"/>
              <a:buAutoNum type="alphaLcPeriod" startAt="4"/>
            </a:pPr>
            <a:r>
              <a:rPr lang="en-US" b="1" dirty="0"/>
              <a:t>How did it end?</a:t>
            </a:r>
            <a:endParaRPr lang="en-US" sz="2400" dirty="0"/>
          </a:p>
          <a:p>
            <a:pPr marL="1200150" lvl="2" indent="-514350">
              <a:buFont typeface="+mj-lt"/>
              <a:buAutoNum type="romanLcPeriod"/>
            </a:pPr>
            <a:r>
              <a:rPr lang="en-US" sz="2400" dirty="0"/>
              <a:t>Northern numbers and </a:t>
            </a:r>
            <a:r>
              <a:rPr lang="en-US" sz="2400" b="1" u="sng" dirty="0">
                <a:solidFill>
                  <a:srgbClr val="F8C000"/>
                </a:solidFill>
              </a:rPr>
              <a:t>centralized war effort</a:t>
            </a:r>
            <a:r>
              <a:rPr lang="en-US" sz="2400" dirty="0"/>
              <a:t> was too much for the Southern military to overcome</a:t>
            </a:r>
          </a:p>
          <a:p>
            <a:pPr marL="1200150" lvl="2" indent="-514350">
              <a:buFont typeface="+mj-lt"/>
              <a:buAutoNum type="romanLcPeriod"/>
            </a:pPr>
            <a:r>
              <a:rPr lang="en-US" dirty="0"/>
              <a:t>Lee surrenders to Grant at </a:t>
            </a:r>
            <a:r>
              <a:rPr lang="en-US" b="1" u="sng" dirty="0">
                <a:solidFill>
                  <a:srgbClr val="F8C000"/>
                </a:solidFill>
              </a:rPr>
              <a:t>Appomattox</a:t>
            </a:r>
            <a:r>
              <a:rPr lang="en-US" dirty="0"/>
              <a:t> Courthouse on April 9, 1865</a:t>
            </a:r>
          </a:p>
          <a:p>
            <a:pPr marL="1200150" lvl="2" indent="-514350">
              <a:buFont typeface="+mj-lt"/>
              <a:buAutoNum type="romanLcPeriod"/>
            </a:pPr>
            <a:r>
              <a:rPr lang="en-US" sz="2300" dirty="0"/>
              <a:t>Lincoln was shot by </a:t>
            </a:r>
            <a:r>
              <a:rPr lang="en-US" sz="2300" b="1" u="sng" dirty="0">
                <a:solidFill>
                  <a:srgbClr val="F8C000"/>
                </a:solidFill>
              </a:rPr>
              <a:t>John Wilkes Booth</a:t>
            </a:r>
            <a:r>
              <a:rPr lang="en-US" sz="2300" dirty="0"/>
              <a:t> at Ford’s Theater on April </a:t>
            </a:r>
            <a:r>
              <a:rPr lang="en-US" sz="2300" b="1" u="sng" dirty="0">
                <a:solidFill>
                  <a:srgbClr val="F8C000"/>
                </a:solidFill>
              </a:rPr>
              <a:t>14</a:t>
            </a:r>
            <a:r>
              <a:rPr lang="en-US" sz="2300" dirty="0"/>
              <a:t>, 18</a:t>
            </a:r>
            <a:r>
              <a:rPr lang="en-US" sz="2300" b="1" u="sng" dirty="0">
                <a:solidFill>
                  <a:srgbClr val="F8C000"/>
                </a:solidFill>
              </a:rPr>
              <a:t>65</a:t>
            </a:r>
            <a:r>
              <a:rPr lang="en-US" sz="2300" dirty="0"/>
              <a:t> and died the next morning</a:t>
            </a:r>
          </a:p>
          <a:p>
            <a:pPr marL="1200150" lvl="2" indent="-514350">
              <a:buFont typeface="+mj-lt"/>
              <a:buAutoNum type="romanLcPeriod"/>
            </a:pPr>
            <a:r>
              <a:rPr lang="en-US" sz="2400" b="1" u="sng" dirty="0">
                <a:solidFill>
                  <a:srgbClr val="F8C000"/>
                </a:solidFill>
              </a:rPr>
              <a:t>Andrew Johnson</a:t>
            </a:r>
            <a:r>
              <a:rPr lang="en-US" sz="2400" dirty="0"/>
              <a:t> was sworn in as president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Surrender at Appomattox Courthouse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3912" y="2011081"/>
            <a:ext cx="6985000" cy="42418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Death of Lincoln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312" y="1985681"/>
            <a:ext cx="8089900" cy="426720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Habitat">
  <a:themeElements>
    <a:clrScheme name="Habitat">
      <a:dk1>
        <a:sysClr val="windowText" lastClr="000000"/>
      </a:dk1>
      <a:lt1>
        <a:sysClr val="window" lastClr="FFFFFF"/>
      </a:lt1>
      <a:dk2>
        <a:srgbClr val="194431"/>
      </a:dk2>
      <a:lt2>
        <a:srgbClr val="F0E6C3"/>
      </a:lt2>
      <a:accent1>
        <a:srgbClr val="F8C000"/>
      </a:accent1>
      <a:accent2>
        <a:srgbClr val="F88600"/>
      </a:accent2>
      <a:accent3>
        <a:srgbClr val="F83500"/>
      </a:accent3>
      <a:accent4>
        <a:srgbClr val="8B723D"/>
      </a:accent4>
      <a:accent5>
        <a:srgbClr val="818B3D"/>
      </a:accent5>
      <a:accent6>
        <a:srgbClr val="586215"/>
      </a:accent6>
      <a:hlink>
        <a:srgbClr val="FF621D"/>
      </a:hlink>
      <a:folHlink>
        <a:srgbClr val="F3D260"/>
      </a:folHlink>
    </a:clrScheme>
    <a:fontScheme name="Habitat">
      <a:majorFont>
        <a:latin typeface="Book Antiqua"/>
        <a:ea typeface=""/>
        <a:cs typeface=""/>
        <a:font script="Jpan" typeface="ＭＳ 明朝"/>
      </a:majorFont>
      <a:minorFont>
        <a:latin typeface="Book Antiqua"/>
        <a:ea typeface=""/>
        <a:cs typeface=""/>
        <a:font script="Jpan" typeface="ＭＳ 明朝"/>
      </a:minorFont>
    </a:fontScheme>
    <a:fmtScheme name="Habitat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30000"/>
              </a:schemeClr>
              <a:schemeClr val="phClr">
                <a:satMod val="275000"/>
              </a:schemeClr>
            </a:duotone>
          </a:blip>
          <a:tile tx="0" ty="0" sx="40000" sy="4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40000"/>
                <a:satMod val="130000"/>
              </a:schemeClr>
              <a:schemeClr val="phClr">
                <a:satMod val="275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0000"/>
              <a:satMod val="105000"/>
            </a:schemeClr>
          </a:solidFill>
          <a:prstDash val="solid"/>
        </a:ln>
        <a:ln w="25400" cap="flat" cmpd="sng" algn="ctr">
          <a:solidFill>
            <a:schemeClr val="phClr">
              <a:shade val="80000"/>
            </a:schemeClr>
          </a:solidFill>
          <a:prstDash val="solid"/>
        </a:ln>
        <a:ln w="25400" cap="flat" cmpd="sng" algn="ctr">
          <a:solidFill>
            <a:schemeClr val="phClr">
              <a:shade val="7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r="4200000" sx="105000" sy="105000" algn="t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76200" dist="25400" dir="13200000">
              <a:srgbClr val="000000">
                <a:alpha val="80000"/>
              </a:srgb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19800000"/>
            </a:lightRig>
          </a:scene3d>
          <a:sp3d prstMaterial="softEdge">
            <a:bevelT w="0" h="0"/>
          </a:sp3d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Habitat.thmx</Template>
  <TotalTime>37</TotalTime>
  <Words>469</Words>
  <Application>Microsoft Macintosh PowerPoint</Application>
  <PresentationFormat>On-screen Show (4:3)</PresentationFormat>
  <Paragraphs>50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Habitat</vt:lpstr>
      <vt:lpstr>Reconstruction &amp; Westward Expansion </vt:lpstr>
      <vt:lpstr>The Civil War</vt:lpstr>
      <vt:lpstr>The Civil War</vt:lpstr>
      <vt:lpstr>The Civil War</vt:lpstr>
      <vt:lpstr>The Civil War</vt:lpstr>
      <vt:lpstr>The Civil War</vt:lpstr>
      <vt:lpstr>The Civil War</vt:lpstr>
      <vt:lpstr>Surrender at Appomattox Courthouse</vt:lpstr>
      <vt:lpstr>Death of Lincoln</vt:lpstr>
      <vt:lpstr>John Wilkes Booth</vt:lpstr>
      <vt:lpstr>Reconstruction</vt:lpstr>
      <vt:lpstr>PowerPoint Presentation</vt:lpstr>
      <vt:lpstr>Reconstruction</vt:lpstr>
      <vt:lpstr>13th Amendment</vt:lpstr>
      <vt:lpstr>14th Amendment</vt:lpstr>
      <vt:lpstr>15th Amendment</vt:lpstr>
      <vt:lpstr>Reconstruction</vt:lpstr>
      <vt:lpstr>Reconstruction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Reconstruction &amp; Westward Expansion </dc:title>
  <dc:creator>Karl Sagan</dc:creator>
  <cp:lastModifiedBy>Annaka</cp:lastModifiedBy>
  <cp:revision>4</cp:revision>
  <dcterms:created xsi:type="dcterms:W3CDTF">2013-07-04T14:37:44Z</dcterms:created>
  <dcterms:modified xsi:type="dcterms:W3CDTF">2015-01-06T18:14:29Z</dcterms:modified>
</cp:coreProperties>
</file>