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A8C5E-4B55-434B-9464-D6E115CAC8EA}" type="datetimeFigureOut">
              <a:rPr lang="en-US" smtClean="0"/>
              <a:t>4/27/16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2015A1-6ACC-AE42-827B-6B04387B2232}" type="slidenum">
              <a:rPr lang="en-US" smtClean="0"/>
              <a:t>‹#›</a:t>
            </a:fld>
            <a:endParaRPr lang="en-US"/>
          </a:p>
        </p:txBody>
      </p:sp>
    </p:spTree>
    <p:extLst>
      <p:ext uri="{BB962C8B-B14F-4D97-AF65-F5344CB8AC3E}">
        <p14:creationId xmlns:p14="http://schemas.microsoft.com/office/powerpoint/2010/main" val="3765322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The creation of the consulship and Republic may have been a sudden revolution or a gradual change that resulted in the formation of the Republic in 509 BC.</a:t>
            </a:r>
            <a:endParaRPr lang="en-US" dirty="0"/>
          </a:p>
        </p:txBody>
      </p:sp>
      <p:sp>
        <p:nvSpPr>
          <p:cNvPr id="4" name="Slide Number Placeholder 3"/>
          <p:cNvSpPr>
            <a:spLocks noGrp="1"/>
          </p:cNvSpPr>
          <p:nvPr>
            <p:ph type="sldNum" sz="quarter" idx="5"/>
          </p:nvPr>
        </p:nvSpPr>
        <p:spPr/>
        <p:txBody>
          <a:bodyPr/>
          <a:lstStyle/>
          <a:p>
            <a:pPr>
              <a:defRPr/>
            </a:pPr>
            <a:fld id="{D5322B75-593E-CC46-B44D-94844257AC4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smtClean="0"/>
              <a:t>dictator</a:t>
            </a:r>
            <a:r>
              <a:rPr lang="en-US" dirty="0" smtClean="0"/>
              <a:t>. in ancient </a:t>
            </a:r>
            <a:r>
              <a:rPr lang="en-US" b="1" dirty="0" smtClean="0"/>
              <a:t>Rome</a:t>
            </a:r>
            <a:r>
              <a:rPr lang="en-US" dirty="0" smtClean="0"/>
              <a:t>, a magistrate with supreme authority, appointed in times of emergency</a:t>
            </a:r>
            <a:endParaRPr lang="en-US" dirty="0"/>
          </a:p>
        </p:txBody>
      </p:sp>
      <p:sp>
        <p:nvSpPr>
          <p:cNvPr id="4" name="Slide Number Placeholder 3"/>
          <p:cNvSpPr>
            <a:spLocks noGrp="1"/>
          </p:cNvSpPr>
          <p:nvPr>
            <p:ph type="sldNum" sz="quarter" idx="5"/>
          </p:nvPr>
        </p:nvSpPr>
        <p:spPr/>
        <p:txBody>
          <a:bodyPr/>
          <a:lstStyle/>
          <a:p>
            <a:pPr>
              <a:defRPr/>
            </a:pPr>
            <a:fld id="{3D2EA202-EDDF-4443-B19D-D80D9DE7A562}"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CAD75E35-26C4-334C-9555-2CDF76723202}" type="datetimeFigureOut">
              <a:rPr lang="en-US" smtClean="0"/>
              <a:t>4/27/16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4AB42464-4E04-7746-8A7D-EC40B889AEC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75E35-26C4-334C-9555-2CDF76723202}"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2464-4E04-7746-8A7D-EC40B889AEC5}"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AD75E35-26C4-334C-9555-2CDF76723202}"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AD75E35-26C4-334C-9555-2CDF76723202}"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AD75E35-26C4-334C-9555-2CDF76723202}"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AD75E35-26C4-334C-9555-2CDF76723202}"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1336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2133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BF0EFB8-4313-D74E-BAFD-C42D4B3D9714}" type="slidenum">
              <a:rPr lang="en-US"/>
              <a:pPr>
                <a:defRPr/>
              </a:pPr>
              <a:t>‹#›</a:t>
            </a:fld>
            <a:endParaRPr lang="en-US"/>
          </a:p>
        </p:txBody>
      </p:sp>
    </p:spTree>
    <p:extLst>
      <p:ext uri="{BB962C8B-B14F-4D97-AF65-F5344CB8AC3E}">
        <p14:creationId xmlns:p14="http://schemas.microsoft.com/office/powerpoint/2010/main" val="770057154"/>
      </p:ext>
    </p:extLst>
  </p:cSld>
  <p:clrMapOvr>
    <a:masterClrMapping/>
  </p:clrMapOvr>
  <p:transition xmlns:p14="http://schemas.microsoft.com/office/powerpoint/2010/mai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AD75E35-26C4-334C-9555-2CDF76723202}"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CAD75E35-26C4-334C-9555-2CDF76723202}" type="datetimeFigureOut">
              <a:rPr lang="en-US" smtClean="0"/>
              <a:t>4/27/16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75E35-26C4-334C-9555-2CDF76723202}" type="datetimeFigureOut">
              <a:rPr lang="en-US" smtClean="0"/>
              <a:t>4/27/16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D75E35-26C4-334C-9555-2CDF76723202}"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AD75E35-26C4-334C-9555-2CDF76723202}" type="datetimeFigureOut">
              <a:rPr lang="en-US" smtClean="0"/>
              <a:t>4/27/16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AD75E35-26C4-334C-9555-2CDF76723202}" type="datetimeFigureOut">
              <a:rPr lang="en-US" smtClean="0"/>
              <a:t>4/27/16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CAD75E35-26C4-334C-9555-2CDF76723202}" type="datetimeFigureOut">
              <a:rPr lang="en-US" smtClean="0"/>
              <a:t>4/27/16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CAD75E35-26C4-334C-9555-2CDF76723202}" type="datetimeFigureOut">
              <a:rPr lang="en-US" smtClean="0"/>
              <a:t>4/27/16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42464-4E04-7746-8A7D-EC40B889AE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CAD75E35-26C4-334C-9555-2CDF76723202}" type="datetimeFigureOut">
              <a:rPr lang="en-US" smtClean="0"/>
              <a:t>4/27/16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4AB42464-4E04-7746-8A7D-EC40B889AE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mtClean="0">
                <a:cs typeface="+mj-cs"/>
              </a:rPr>
              <a:t>The Roman Republic</a:t>
            </a:r>
          </a:p>
        </p:txBody>
      </p:sp>
      <p:graphicFrame>
        <p:nvGraphicFramePr>
          <p:cNvPr id="67590" name="Object 6"/>
          <p:cNvGraphicFramePr>
            <a:graphicFrameLocks noGrp="1" noChangeAspect="1"/>
          </p:cNvGraphicFramePr>
          <p:nvPr>
            <p:ph type="clipArt" sz="half" idx="1"/>
          </p:nvPr>
        </p:nvGraphicFramePr>
        <p:xfrm>
          <a:off x="685800" y="2762250"/>
          <a:ext cx="3810000" cy="2857500"/>
        </p:xfrm>
        <a:graphic>
          <a:graphicData uri="http://schemas.openxmlformats.org/presentationml/2006/ole">
            <mc:AlternateContent xmlns:mc="http://schemas.openxmlformats.org/markup-compatibility/2006">
              <mc:Choice xmlns:v="urn:schemas-microsoft-com:vml" Requires="v">
                <p:oleObj spid="_x0000_s2049" name="Photo Editor Photo" r:id="rId4" imgW="3809524" imgH="2857899" progId="MSPhotoEd.3">
                  <p:embed/>
                </p:oleObj>
              </mc:Choice>
              <mc:Fallback>
                <p:oleObj name="Photo Editor Photo" r:id="rId4" imgW="3809524" imgH="2857899"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762250"/>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7588" name="Rectangle 4"/>
          <p:cNvSpPr>
            <a:spLocks noGrp="1" noChangeArrowheads="1"/>
          </p:cNvSpPr>
          <p:nvPr>
            <p:ph type="body" sz="half" idx="2"/>
          </p:nvPr>
        </p:nvSpPr>
        <p:spPr/>
        <p:txBody>
          <a:bodyPr>
            <a:normAutofit fontScale="92500"/>
          </a:bodyPr>
          <a:lstStyle/>
          <a:p>
            <a:pPr eaLnBrk="1" hangingPunct="1">
              <a:defRPr/>
            </a:pPr>
            <a:r>
              <a:rPr lang="en-US" sz="2400" dirty="0" smtClean="0">
                <a:cs typeface="+mn-cs"/>
              </a:rPr>
              <a:t>Romans drove out Etruscan rulers around 509 BC</a:t>
            </a:r>
          </a:p>
          <a:p>
            <a:pPr eaLnBrk="1" hangingPunct="1">
              <a:defRPr/>
            </a:pPr>
            <a:r>
              <a:rPr lang="en-US" sz="2400" dirty="0" smtClean="0">
                <a:cs typeface="+mn-cs"/>
              </a:rPr>
              <a:t>Set up a </a:t>
            </a:r>
            <a:r>
              <a:rPr lang="en-US" sz="2400" b="1" dirty="0" smtClean="0">
                <a:cs typeface="+mn-cs"/>
              </a:rPr>
              <a:t>Republic</a:t>
            </a:r>
            <a:r>
              <a:rPr lang="en-US" sz="2400" dirty="0" smtClean="0">
                <a:cs typeface="+mn-cs"/>
              </a:rPr>
              <a:t> (govt. of the people, although really an aristocracy)</a:t>
            </a:r>
          </a:p>
          <a:p>
            <a:pPr eaLnBrk="1" hangingPunct="1">
              <a:defRPr/>
            </a:pPr>
            <a:r>
              <a:rPr lang="en-US" sz="2400" b="1" dirty="0" smtClean="0">
                <a:cs typeface="+mn-cs"/>
              </a:rPr>
              <a:t>Senate</a:t>
            </a:r>
            <a:r>
              <a:rPr lang="en-US" sz="2400" dirty="0" smtClean="0">
                <a:cs typeface="+mn-cs"/>
              </a:rPr>
              <a:t>:  most powerful governing body made up of 300 </a:t>
            </a:r>
            <a:r>
              <a:rPr lang="en-US" sz="2400" b="1" dirty="0" smtClean="0">
                <a:cs typeface="+mn-cs"/>
              </a:rPr>
              <a:t>patricians (</a:t>
            </a:r>
            <a:r>
              <a:rPr lang="en-US" sz="2400" dirty="0" smtClean="0">
                <a:cs typeface="+mn-cs"/>
              </a:rPr>
              <a:t>landholding upper class): served for life</a:t>
            </a:r>
          </a:p>
        </p:txBody>
      </p:sp>
    </p:spTree>
    <p:extLst>
      <p:ext uri="{BB962C8B-B14F-4D97-AF65-F5344CB8AC3E}">
        <p14:creationId xmlns:p14="http://schemas.microsoft.com/office/powerpoint/2010/main" val="2303104192"/>
      </p:ext>
    </p:extLst>
  </p:cSld>
  <p:clrMapOvr>
    <a:masterClrMapping/>
  </p:clrMapOvr>
  <p:transition xmlns:p14="http://schemas.microsoft.com/office/powerpoint/2010/main">
    <p:pull dir="r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linds(horizontal)">
                                      <p:cBhvr>
                                        <p:cTn id="7" dur="500"/>
                                        <p:tgtEl>
                                          <p:spTgt spid="67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7588">
                                            <p:txEl>
                                              <p:pRg st="0" end="0"/>
                                            </p:txEl>
                                          </p:spTgt>
                                        </p:tgtEl>
                                        <p:attrNameLst>
                                          <p:attrName>style.visibility</p:attrName>
                                        </p:attrNameLst>
                                      </p:cBhvr>
                                      <p:to>
                                        <p:strVal val="visible"/>
                                      </p:to>
                                    </p:set>
                                    <p:anim calcmode="lin" valueType="num">
                                      <p:cBhvr additive="base">
                                        <p:cTn id="12" dur="500" fill="hold"/>
                                        <p:tgtEl>
                                          <p:spTgt spid="6758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75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7588">
                                            <p:txEl>
                                              <p:pRg st="1" end="1"/>
                                            </p:txEl>
                                          </p:spTgt>
                                        </p:tgtEl>
                                        <p:attrNameLst>
                                          <p:attrName>style.visibility</p:attrName>
                                        </p:attrNameLst>
                                      </p:cBhvr>
                                      <p:to>
                                        <p:strVal val="visible"/>
                                      </p:to>
                                    </p:set>
                                    <p:anim calcmode="lin" valueType="num">
                                      <p:cBhvr additive="base">
                                        <p:cTn id="18" dur="500" fill="hold"/>
                                        <p:tgtEl>
                                          <p:spTgt spid="6758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75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7588">
                                            <p:txEl>
                                              <p:pRg st="2" end="2"/>
                                            </p:txEl>
                                          </p:spTgt>
                                        </p:tgtEl>
                                        <p:attrNameLst>
                                          <p:attrName>style.visibility</p:attrName>
                                        </p:attrNameLst>
                                      </p:cBhvr>
                                      <p:to>
                                        <p:strVal val="visible"/>
                                      </p:to>
                                    </p:set>
                                    <p:anim calcmode="lin" valueType="num">
                                      <p:cBhvr additive="base">
                                        <p:cTn id="24" dur="500" fill="hold"/>
                                        <p:tgtEl>
                                          <p:spTgt spid="6758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75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67590"/>
                                        </p:tgtEl>
                                        <p:attrNameLst>
                                          <p:attrName>style.visibility</p:attrName>
                                        </p:attrNameLst>
                                      </p:cBhvr>
                                      <p:to>
                                        <p:strVal val="visible"/>
                                      </p:to>
                                    </p:set>
                                    <p:animEffect transition="in" filter="checkerboard(across)">
                                      <p:cBhvr>
                                        <p:cTn id="30"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8"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Transition</a:t>
            </a:r>
          </a:p>
        </p:txBody>
      </p:sp>
      <p:sp>
        <p:nvSpPr>
          <p:cNvPr id="3" name="Content Placeholder 2"/>
          <p:cNvSpPr>
            <a:spLocks noGrp="1"/>
          </p:cNvSpPr>
          <p:nvPr>
            <p:ph idx="1"/>
          </p:nvPr>
        </p:nvSpPr>
        <p:spPr/>
        <p:txBody>
          <a:bodyPr/>
          <a:lstStyle/>
          <a:p>
            <a:pPr eaLnBrk="1" hangingPunct="1">
              <a:defRPr/>
            </a:pPr>
            <a:r>
              <a:rPr lang="en-US" dirty="0" smtClean="0">
                <a:cs typeface="+mn-cs"/>
              </a:rPr>
              <a:t>Members of different factions were continually running for consul, murdering each other, cutting deals, and other not so honorable practices.</a:t>
            </a:r>
          </a:p>
          <a:p>
            <a:pPr eaLnBrk="1" hangingPunct="1">
              <a:defRPr/>
            </a:pPr>
            <a:r>
              <a:rPr lang="en-US" dirty="0" smtClean="0">
                <a:cs typeface="+mn-cs"/>
              </a:rPr>
              <a:t>Over time, many successful generals also became consul, such as Gaius Marius.</a:t>
            </a:r>
          </a:p>
          <a:p>
            <a:pPr eaLnBrk="1" hangingPunct="1">
              <a:defRPr/>
            </a:pPr>
            <a:r>
              <a:rPr lang="en-US" dirty="0" smtClean="0">
                <a:cs typeface="+mn-cs"/>
              </a:rPr>
              <a:t>Armies become more loyal to their generals than Rome itself and the Senate.</a:t>
            </a:r>
          </a:p>
        </p:txBody>
      </p:sp>
    </p:spTree>
    <p:extLst>
      <p:ext uri="{BB962C8B-B14F-4D97-AF65-F5344CB8AC3E}">
        <p14:creationId xmlns:p14="http://schemas.microsoft.com/office/powerpoint/2010/main" val="4134090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Civil War</a:t>
            </a:r>
          </a:p>
        </p:txBody>
      </p:sp>
      <p:sp>
        <p:nvSpPr>
          <p:cNvPr id="3" name="Content Placeholder 2"/>
          <p:cNvSpPr>
            <a:spLocks noGrp="1"/>
          </p:cNvSpPr>
          <p:nvPr>
            <p:ph idx="1"/>
          </p:nvPr>
        </p:nvSpPr>
        <p:spPr/>
        <p:txBody>
          <a:bodyPr/>
          <a:lstStyle/>
          <a:p>
            <a:pPr eaLnBrk="1" hangingPunct="1">
              <a:defRPr/>
            </a:pPr>
            <a:r>
              <a:rPr lang="en-US" dirty="0" smtClean="0">
                <a:cs typeface="+mn-cs"/>
              </a:rPr>
              <a:t>Marius, Cicero, The </a:t>
            </a:r>
            <a:r>
              <a:rPr lang="en-US" dirty="0" err="1" smtClean="0">
                <a:cs typeface="+mn-cs"/>
              </a:rPr>
              <a:t>Metelli</a:t>
            </a:r>
            <a:r>
              <a:rPr lang="en-US" dirty="0" smtClean="0">
                <a:cs typeface="+mn-cs"/>
              </a:rPr>
              <a:t>, Sulla, Tiberius Gracchus, </a:t>
            </a:r>
            <a:r>
              <a:rPr lang="en-US" dirty="0" err="1" smtClean="0">
                <a:cs typeface="+mn-cs"/>
              </a:rPr>
              <a:t>Mithridates</a:t>
            </a:r>
            <a:r>
              <a:rPr lang="en-US" dirty="0" smtClean="0">
                <a:cs typeface="+mn-cs"/>
              </a:rPr>
              <a:t> – all these people were involved in a very complicated Civil War.</a:t>
            </a:r>
          </a:p>
          <a:p>
            <a:pPr eaLnBrk="1" hangingPunct="1">
              <a:defRPr/>
            </a:pPr>
            <a:r>
              <a:rPr lang="en-US" dirty="0" smtClean="0">
                <a:cs typeface="+mn-cs"/>
              </a:rPr>
              <a:t>Marius – </a:t>
            </a:r>
            <a:r>
              <a:rPr lang="en-US" dirty="0" err="1" smtClean="0">
                <a:cs typeface="+mn-cs"/>
              </a:rPr>
              <a:t>damnatio</a:t>
            </a:r>
            <a:r>
              <a:rPr lang="en-US" dirty="0" smtClean="0">
                <a:cs typeface="+mn-cs"/>
              </a:rPr>
              <a:t> </a:t>
            </a:r>
            <a:r>
              <a:rPr lang="en-US" dirty="0" err="1" smtClean="0">
                <a:cs typeface="+mn-cs"/>
              </a:rPr>
              <a:t>memoriae</a:t>
            </a:r>
            <a:r>
              <a:rPr lang="en-US" dirty="0" smtClean="0">
                <a:cs typeface="+mn-cs"/>
              </a:rPr>
              <a:t> (damnation of memory)</a:t>
            </a:r>
          </a:p>
        </p:txBody>
      </p:sp>
    </p:spTree>
    <p:extLst>
      <p:ext uri="{BB962C8B-B14F-4D97-AF65-F5344CB8AC3E}">
        <p14:creationId xmlns:p14="http://schemas.microsoft.com/office/powerpoint/2010/main" val="391227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And along comes…</a:t>
            </a:r>
          </a:p>
        </p:txBody>
      </p:sp>
      <p:sp>
        <p:nvSpPr>
          <p:cNvPr id="3" name="Content Placeholder 2"/>
          <p:cNvSpPr>
            <a:spLocks noGrp="1"/>
          </p:cNvSpPr>
          <p:nvPr>
            <p:ph idx="1"/>
          </p:nvPr>
        </p:nvSpPr>
        <p:spPr/>
        <p:txBody>
          <a:bodyPr/>
          <a:lstStyle/>
          <a:p>
            <a:pPr eaLnBrk="1" hangingPunct="1">
              <a:defRPr/>
            </a:pPr>
            <a:r>
              <a:rPr lang="en-US" dirty="0" smtClean="0">
                <a:cs typeface="+mn-cs"/>
              </a:rPr>
              <a:t>G. </a:t>
            </a:r>
            <a:r>
              <a:rPr lang="en-US" dirty="0" err="1" smtClean="0">
                <a:cs typeface="+mn-cs"/>
              </a:rPr>
              <a:t>Iulius</a:t>
            </a:r>
            <a:r>
              <a:rPr lang="en-US" dirty="0" smtClean="0">
                <a:cs typeface="+mn-cs"/>
              </a:rPr>
              <a:t> Caesar</a:t>
            </a:r>
          </a:p>
          <a:p>
            <a:pPr eaLnBrk="1" hangingPunct="1">
              <a:defRPr/>
            </a:pPr>
            <a:r>
              <a:rPr lang="en-US" dirty="0" smtClean="0">
                <a:cs typeface="+mn-cs"/>
              </a:rPr>
              <a:t>Gives vocal support for his uncle Marius at his aunt’s funeral.</a:t>
            </a:r>
          </a:p>
          <a:p>
            <a:pPr eaLnBrk="1" hangingPunct="1">
              <a:defRPr/>
            </a:pPr>
            <a:r>
              <a:rPr lang="en-US" dirty="0" smtClean="0">
                <a:cs typeface="+mn-cs"/>
              </a:rPr>
              <a:t>After his speech, the common people would do anything he asked them to.</a:t>
            </a:r>
          </a:p>
        </p:txBody>
      </p:sp>
    </p:spTree>
    <p:extLst>
      <p:ext uri="{BB962C8B-B14F-4D97-AF65-F5344CB8AC3E}">
        <p14:creationId xmlns:p14="http://schemas.microsoft.com/office/powerpoint/2010/main" val="648244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Caesar</a:t>
            </a:r>
          </a:p>
        </p:txBody>
      </p:sp>
      <p:sp>
        <p:nvSpPr>
          <p:cNvPr id="3" name="Content Placeholder 2"/>
          <p:cNvSpPr>
            <a:spLocks noGrp="1"/>
          </p:cNvSpPr>
          <p:nvPr>
            <p:ph idx="1"/>
          </p:nvPr>
        </p:nvSpPr>
        <p:spPr/>
        <p:txBody>
          <a:bodyPr/>
          <a:lstStyle/>
          <a:p>
            <a:pPr eaLnBrk="1" hangingPunct="1">
              <a:defRPr/>
            </a:pPr>
            <a:r>
              <a:rPr lang="en-US" dirty="0" smtClean="0">
                <a:cs typeface="+mn-cs"/>
              </a:rPr>
              <a:t>Rises through the ranks of the government quickly.</a:t>
            </a:r>
          </a:p>
          <a:p>
            <a:pPr eaLnBrk="1" hangingPunct="1">
              <a:defRPr/>
            </a:pPr>
            <a:r>
              <a:rPr lang="en-US" dirty="0" smtClean="0">
                <a:cs typeface="+mn-cs"/>
              </a:rPr>
              <a:t>Very successful at expanding the ‘empire’.</a:t>
            </a:r>
          </a:p>
          <a:p>
            <a:pPr eaLnBrk="1" hangingPunct="1">
              <a:defRPr/>
            </a:pPr>
            <a:r>
              <a:rPr lang="en-US" dirty="0" smtClean="0">
                <a:cs typeface="+mn-cs"/>
              </a:rPr>
              <a:t>General of several legions, away from Rome, he’s asked by Mark Antony to come free the city from the dominion of the group of senators under Cato who have taken over Rome illegally.</a:t>
            </a:r>
          </a:p>
          <a:p>
            <a:pPr eaLnBrk="1" hangingPunct="1">
              <a:defRPr/>
            </a:pPr>
            <a:endParaRPr lang="en-US" dirty="0" smtClean="0">
              <a:cs typeface="+mn-cs"/>
            </a:endParaRPr>
          </a:p>
          <a:p>
            <a:pPr eaLnBrk="1" hangingPunct="1">
              <a:defRPr/>
            </a:pPr>
            <a:endParaRPr lang="en-US" dirty="0" smtClean="0">
              <a:cs typeface="+mn-cs"/>
            </a:endParaRPr>
          </a:p>
        </p:txBody>
      </p:sp>
    </p:spTree>
    <p:extLst>
      <p:ext uri="{BB962C8B-B14F-4D97-AF65-F5344CB8AC3E}">
        <p14:creationId xmlns:p14="http://schemas.microsoft.com/office/powerpoint/2010/main" val="343643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Caesar</a:t>
            </a:r>
          </a:p>
        </p:txBody>
      </p:sp>
      <p:sp>
        <p:nvSpPr>
          <p:cNvPr id="3" name="Content Placeholder 2"/>
          <p:cNvSpPr>
            <a:spLocks noGrp="1"/>
          </p:cNvSpPr>
          <p:nvPr>
            <p:ph idx="1"/>
          </p:nvPr>
        </p:nvSpPr>
        <p:spPr/>
        <p:txBody>
          <a:bodyPr/>
          <a:lstStyle/>
          <a:p>
            <a:pPr eaLnBrk="1" hangingPunct="1">
              <a:defRPr/>
            </a:pPr>
            <a:r>
              <a:rPr lang="en-US" dirty="0" smtClean="0">
                <a:cs typeface="+mn-cs"/>
              </a:rPr>
              <a:t>Ruled with office as dictator for life (an honor given to a hero in Rome).</a:t>
            </a:r>
          </a:p>
          <a:p>
            <a:pPr eaLnBrk="1" hangingPunct="1">
              <a:defRPr/>
            </a:pPr>
            <a:r>
              <a:rPr lang="en-US" dirty="0" smtClean="0">
                <a:cs typeface="+mn-cs"/>
              </a:rPr>
              <a:t>He was a fantastic ruler of Rome.</a:t>
            </a:r>
          </a:p>
          <a:p>
            <a:pPr eaLnBrk="1" hangingPunct="1">
              <a:defRPr/>
            </a:pPr>
            <a:r>
              <a:rPr lang="en-US" dirty="0" smtClean="0">
                <a:cs typeface="+mn-cs"/>
              </a:rPr>
              <a:t>His assassination by former friend Brutus officially ended the Roman Republic.</a:t>
            </a:r>
          </a:p>
          <a:p>
            <a:pPr eaLnBrk="1" hangingPunct="1">
              <a:defRPr/>
            </a:pPr>
            <a:r>
              <a:rPr lang="en-US" dirty="0" smtClean="0">
                <a:cs typeface="+mn-cs"/>
              </a:rPr>
              <a:t>Caesar deified.</a:t>
            </a:r>
          </a:p>
        </p:txBody>
      </p:sp>
    </p:spTree>
    <p:extLst>
      <p:ext uri="{BB962C8B-B14F-4D97-AF65-F5344CB8AC3E}">
        <p14:creationId xmlns:p14="http://schemas.microsoft.com/office/powerpoint/2010/main" val="177343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Augustus Caesar</a:t>
            </a:r>
          </a:p>
        </p:txBody>
      </p:sp>
      <p:sp>
        <p:nvSpPr>
          <p:cNvPr id="3" name="Content Placeholder 2"/>
          <p:cNvSpPr>
            <a:spLocks noGrp="1"/>
          </p:cNvSpPr>
          <p:nvPr>
            <p:ph idx="1"/>
          </p:nvPr>
        </p:nvSpPr>
        <p:spPr/>
        <p:txBody>
          <a:bodyPr/>
          <a:lstStyle/>
          <a:p>
            <a:pPr eaLnBrk="1" hangingPunct="1">
              <a:defRPr/>
            </a:pPr>
            <a:r>
              <a:rPr lang="en-US" dirty="0" err="1" smtClean="0">
                <a:cs typeface="+mn-cs"/>
              </a:rPr>
              <a:t>Octavius</a:t>
            </a:r>
            <a:r>
              <a:rPr lang="en-US" dirty="0" smtClean="0">
                <a:cs typeface="+mn-cs"/>
              </a:rPr>
              <a:t> – Julius Caesar’s nephew, adopted as Caesar’s heir</a:t>
            </a:r>
          </a:p>
          <a:p>
            <a:pPr eaLnBrk="1" hangingPunct="1">
              <a:defRPr/>
            </a:pPr>
            <a:r>
              <a:rPr lang="en-US" dirty="0" smtClean="0">
                <a:cs typeface="+mn-cs"/>
              </a:rPr>
              <a:t>Becomes Augustus Caesar, first emperor of Rome, though we call him Octavian.</a:t>
            </a:r>
          </a:p>
          <a:p>
            <a:pPr eaLnBrk="1" hangingPunct="1">
              <a:defRPr/>
            </a:pPr>
            <a:r>
              <a:rPr lang="en-US" dirty="0" smtClean="0">
                <a:cs typeface="+mn-cs"/>
              </a:rPr>
              <a:t>He fosters peace and prosperity in Rome.</a:t>
            </a:r>
          </a:p>
        </p:txBody>
      </p:sp>
    </p:spTree>
    <p:extLst>
      <p:ext uri="{BB962C8B-B14F-4D97-AF65-F5344CB8AC3E}">
        <p14:creationId xmlns:p14="http://schemas.microsoft.com/office/powerpoint/2010/main" val="2349745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Division of the Empire</a:t>
            </a:r>
          </a:p>
        </p:txBody>
      </p:sp>
      <p:sp>
        <p:nvSpPr>
          <p:cNvPr id="3" name="Content Placeholder 2"/>
          <p:cNvSpPr>
            <a:spLocks noGrp="1"/>
          </p:cNvSpPr>
          <p:nvPr>
            <p:ph idx="1"/>
          </p:nvPr>
        </p:nvSpPr>
        <p:spPr/>
        <p:txBody>
          <a:bodyPr>
            <a:normAutofit lnSpcReduction="10000"/>
          </a:bodyPr>
          <a:lstStyle/>
          <a:p>
            <a:pPr eaLnBrk="1" hangingPunct="1">
              <a:defRPr/>
            </a:pPr>
            <a:r>
              <a:rPr lang="en-US" sz="2800" dirty="0" smtClean="0">
                <a:cs typeface="+mn-cs"/>
              </a:rPr>
              <a:t>The empire got so big that one person couldn’t manage it.</a:t>
            </a:r>
          </a:p>
          <a:p>
            <a:pPr eaLnBrk="1" hangingPunct="1">
              <a:defRPr/>
            </a:pPr>
            <a:r>
              <a:rPr lang="en-US" sz="2800" dirty="0" smtClean="0">
                <a:cs typeface="+mn-cs"/>
              </a:rPr>
              <a:t>There were also serious problems deciding who would rule.</a:t>
            </a:r>
          </a:p>
          <a:p>
            <a:pPr eaLnBrk="1" hangingPunct="1">
              <a:defRPr/>
            </a:pPr>
            <a:r>
              <a:rPr lang="en-US" sz="2800" dirty="0" smtClean="0">
                <a:cs typeface="+mn-cs"/>
              </a:rPr>
              <a:t>Diocletian designated the general </a:t>
            </a:r>
            <a:r>
              <a:rPr lang="en-US" sz="2800" dirty="0" err="1" smtClean="0">
                <a:cs typeface="+mn-cs"/>
              </a:rPr>
              <a:t>Maximian</a:t>
            </a:r>
            <a:r>
              <a:rPr lang="en-US" sz="2800" dirty="0" smtClean="0">
                <a:cs typeface="+mn-cs"/>
              </a:rPr>
              <a:t> as co-emperor, first as </a:t>
            </a:r>
            <a:r>
              <a:rPr lang="en-US" sz="2800" i="1" dirty="0" smtClean="0">
                <a:cs typeface="+mn-cs"/>
              </a:rPr>
              <a:t>Caesar</a:t>
            </a:r>
            <a:r>
              <a:rPr lang="en-US" sz="2800" dirty="0" smtClean="0">
                <a:cs typeface="+mn-cs"/>
              </a:rPr>
              <a:t> (junior emperor) in 285, and then promoted him to </a:t>
            </a:r>
            <a:r>
              <a:rPr lang="en-US" sz="2800" i="1" dirty="0" smtClean="0">
                <a:cs typeface="+mn-cs"/>
              </a:rPr>
              <a:t>Augustus</a:t>
            </a:r>
            <a:r>
              <a:rPr lang="en-US" sz="2800" dirty="0" smtClean="0">
                <a:cs typeface="+mn-cs"/>
              </a:rPr>
              <a:t> in 286. Diocletian took care of matters in the Eastern regions of the Empire while </a:t>
            </a:r>
            <a:r>
              <a:rPr lang="en-US" sz="2800" dirty="0" err="1" smtClean="0">
                <a:cs typeface="+mn-cs"/>
              </a:rPr>
              <a:t>Maximian</a:t>
            </a:r>
            <a:r>
              <a:rPr lang="en-US" sz="2800" dirty="0" smtClean="0">
                <a:cs typeface="+mn-cs"/>
              </a:rPr>
              <a:t> similarly took charge of the Western regions. </a:t>
            </a:r>
          </a:p>
        </p:txBody>
      </p:sp>
    </p:spTree>
    <p:extLst>
      <p:ext uri="{BB962C8B-B14F-4D97-AF65-F5344CB8AC3E}">
        <p14:creationId xmlns:p14="http://schemas.microsoft.com/office/powerpoint/2010/main" val="8130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Fall of the Empire</a:t>
            </a:r>
          </a:p>
        </p:txBody>
      </p:sp>
      <p:sp>
        <p:nvSpPr>
          <p:cNvPr id="3" name="Content Placeholder 2"/>
          <p:cNvSpPr>
            <a:spLocks noGrp="1"/>
          </p:cNvSpPr>
          <p:nvPr>
            <p:ph idx="1"/>
          </p:nvPr>
        </p:nvSpPr>
        <p:spPr/>
        <p:txBody>
          <a:bodyPr/>
          <a:lstStyle/>
          <a:p>
            <a:pPr eaLnBrk="1" hangingPunct="1">
              <a:defRPr/>
            </a:pPr>
            <a:r>
              <a:rPr lang="en-US" dirty="0" smtClean="0">
                <a:cs typeface="+mn-cs"/>
              </a:rPr>
              <a:t>Western Roman Empire:</a:t>
            </a:r>
          </a:p>
          <a:p>
            <a:pPr lvl="1" eaLnBrk="1" hangingPunct="1">
              <a:defRPr/>
            </a:pPr>
            <a:r>
              <a:rPr lang="en-US" dirty="0" smtClean="0"/>
              <a:t>Gradually lost power over 100 years. Rome was sacked several times.  Official end is 476 AD – divided into small sovereign political identities.</a:t>
            </a:r>
          </a:p>
          <a:p>
            <a:pPr eaLnBrk="1" hangingPunct="1">
              <a:defRPr/>
            </a:pPr>
            <a:r>
              <a:rPr lang="en-US" dirty="0" smtClean="0">
                <a:cs typeface="+mn-cs"/>
              </a:rPr>
              <a:t>Eastern Roman Empire:</a:t>
            </a:r>
          </a:p>
          <a:p>
            <a:pPr lvl="1" eaLnBrk="1" hangingPunct="1">
              <a:defRPr/>
            </a:pPr>
            <a:r>
              <a:rPr lang="en-US" dirty="0" smtClean="0"/>
              <a:t>Also called the Holy Roman Empire</a:t>
            </a:r>
          </a:p>
          <a:p>
            <a:pPr lvl="1" eaLnBrk="1" hangingPunct="1">
              <a:defRPr/>
            </a:pPr>
            <a:r>
              <a:rPr lang="en-US" dirty="0" smtClean="0"/>
              <a:t>Centered around Constantinople</a:t>
            </a:r>
          </a:p>
          <a:p>
            <a:pPr lvl="1" eaLnBrk="1" hangingPunct="1">
              <a:defRPr/>
            </a:pPr>
            <a:r>
              <a:rPr lang="en-US" dirty="0" smtClean="0"/>
              <a:t>Also called the Byzantine Empire</a:t>
            </a:r>
          </a:p>
        </p:txBody>
      </p:sp>
    </p:spTree>
    <p:extLst>
      <p:ext uri="{BB962C8B-B14F-4D97-AF65-F5344CB8AC3E}">
        <p14:creationId xmlns:p14="http://schemas.microsoft.com/office/powerpoint/2010/main" val="85323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mtClean="0">
                <a:cs typeface="+mj-cs"/>
              </a:rPr>
              <a:t>Roman Senate continued!</a:t>
            </a:r>
          </a:p>
        </p:txBody>
      </p:sp>
      <p:sp>
        <p:nvSpPr>
          <p:cNvPr id="68611" name="Rectangle 3"/>
          <p:cNvSpPr>
            <a:spLocks noGrp="1" noChangeArrowheads="1"/>
          </p:cNvSpPr>
          <p:nvPr>
            <p:ph idx="1"/>
          </p:nvPr>
        </p:nvSpPr>
        <p:spPr/>
        <p:txBody>
          <a:bodyPr/>
          <a:lstStyle/>
          <a:p>
            <a:pPr eaLnBrk="1" hangingPunct="1">
              <a:defRPr/>
            </a:pPr>
            <a:r>
              <a:rPr lang="en-US" smtClean="0">
                <a:cs typeface="+mn-cs"/>
              </a:rPr>
              <a:t>2 </a:t>
            </a:r>
            <a:r>
              <a:rPr lang="en-US" b="1" smtClean="0">
                <a:cs typeface="+mn-cs"/>
              </a:rPr>
              <a:t>consuls</a:t>
            </a:r>
            <a:r>
              <a:rPr lang="en-US" smtClean="0">
                <a:cs typeface="+mn-cs"/>
              </a:rPr>
              <a:t> elected from the patrician class</a:t>
            </a:r>
          </a:p>
          <a:p>
            <a:pPr eaLnBrk="1" hangingPunct="1">
              <a:defRPr/>
            </a:pPr>
            <a:r>
              <a:rPr lang="en-US" smtClean="0">
                <a:cs typeface="+mn-cs"/>
              </a:rPr>
              <a:t>Job was to consult with the Senate, supervise business of the govt. and command the armies</a:t>
            </a:r>
          </a:p>
          <a:p>
            <a:pPr eaLnBrk="1" hangingPunct="1">
              <a:defRPr/>
            </a:pPr>
            <a:r>
              <a:rPr lang="en-US" smtClean="0">
                <a:cs typeface="+mn-cs"/>
              </a:rPr>
              <a:t>Consuls served 1 year term</a:t>
            </a:r>
          </a:p>
          <a:p>
            <a:pPr eaLnBrk="1" hangingPunct="1">
              <a:defRPr/>
            </a:pPr>
            <a:r>
              <a:rPr lang="en-US" smtClean="0">
                <a:cs typeface="+mn-cs"/>
              </a:rPr>
              <a:t>In times of war:  Senate chose a </a:t>
            </a:r>
            <a:r>
              <a:rPr lang="en-US" b="1" smtClean="0">
                <a:cs typeface="+mn-cs"/>
              </a:rPr>
              <a:t>dictator</a:t>
            </a:r>
            <a:r>
              <a:rPr lang="en-US" smtClean="0">
                <a:cs typeface="+mn-cs"/>
              </a:rPr>
              <a:t> to rule for 6 months</a:t>
            </a:r>
          </a:p>
        </p:txBody>
      </p:sp>
    </p:spTree>
    <p:extLst>
      <p:ext uri="{BB962C8B-B14F-4D97-AF65-F5344CB8AC3E}">
        <p14:creationId xmlns:p14="http://schemas.microsoft.com/office/powerpoint/2010/main" val="2615053657"/>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blinds(horizontal)">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additive="base">
                                        <p:cTn id="12"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 calcmode="lin" valueType="num">
                                      <p:cBhvr additive="base">
                                        <p:cTn id="18"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8611">
                                            <p:txEl>
                                              <p:pRg st="2" end="2"/>
                                            </p:txEl>
                                          </p:spTgt>
                                        </p:tgtEl>
                                        <p:attrNameLst>
                                          <p:attrName>style.visibility</p:attrName>
                                        </p:attrNameLst>
                                      </p:cBhvr>
                                      <p:to>
                                        <p:strVal val="visible"/>
                                      </p:to>
                                    </p:set>
                                    <p:anim calcmode="lin" valueType="num">
                                      <p:cBhvr additive="base">
                                        <p:cTn id="24"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8611">
                                            <p:txEl>
                                              <p:pRg st="3" end="3"/>
                                            </p:txEl>
                                          </p:spTgt>
                                        </p:tgtEl>
                                        <p:attrNameLst>
                                          <p:attrName>style.visibility</p:attrName>
                                        </p:attrNameLst>
                                      </p:cBhvr>
                                      <p:to>
                                        <p:strVal val="visible"/>
                                      </p:to>
                                    </p:set>
                                    <p:anim calcmode="lin" valueType="num">
                                      <p:cBhvr additive="base">
                                        <p:cTn id="30"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Roman Senate</a:t>
            </a:r>
          </a:p>
        </p:txBody>
      </p:sp>
      <p:sp>
        <p:nvSpPr>
          <p:cNvPr id="3" name="Content Placeholder 2"/>
          <p:cNvSpPr>
            <a:spLocks noGrp="1"/>
          </p:cNvSpPr>
          <p:nvPr>
            <p:ph idx="1"/>
          </p:nvPr>
        </p:nvSpPr>
        <p:spPr/>
        <p:txBody>
          <a:bodyPr/>
          <a:lstStyle/>
          <a:p>
            <a:pPr eaLnBrk="1" hangingPunct="1">
              <a:defRPr/>
            </a:pPr>
            <a:r>
              <a:rPr lang="en-US" dirty="0" smtClean="0">
                <a:cs typeface="+mn-cs"/>
              </a:rPr>
              <a:t>The Senate never had legislative power.  They gave opinions to the consuls, expressed in formal votes.</a:t>
            </a:r>
          </a:p>
          <a:p>
            <a:pPr eaLnBrk="1" hangingPunct="1">
              <a:defRPr/>
            </a:pPr>
            <a:r>
              <a:rPr lang="en-US" dirty="0" smtClean="0">
                <a:cs typeface="+mn-cs"/>
              </a:rPr>
              <a:t>Consuls could reject the vote but only twice in history did they do so.</a:t>
            </a:r>
          </a:p>
        </p:txBody>
      </p:sp>
    </p:spTree>
    <p:extLst>
      <p:ext uri="{BB962C8B-B14F-4D97-AF65-F5344CB8AC3E}">
        <p14:creationId xmlns:p14="http://schemas.microsoft.com/office/powerpoint/2010/main" val="328896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pPr eaLnBrk="1" hangingPunct="1">
              <a:defRPr/>
            </a:pPr>
            <a:r>
              <a:rPr lang="en-US" smtClean="0">
                <a:cs typeface="+mj-cs"/>
              </a:rPr>
              <a:t>Plebeians Demand Equality</a:t>
            </a:r>
          </a:p>
        </p:txBody>
      </p:sp>
      <p:sp>
        <p:nvSpPr>
          <p:cNvPr id="69635" name="Rectangle 3"/>
          <p:cNvSpPr>
            <a:spLocks noGrp="1" noChangeArrowheads="1"/>
          </p:cNvSpPr>
          <p:nvPr>
            <p:ph idx="1"/>
          </p:nvPr>
        </p:nvSpPr>
        <p:spPr/>
        <p:txBody>
          <a:bodyPr>
            <a:normAutofit fontScale="92500" lnSpcReduction="20000"/>
          </a:bodyPr>
          <a:lstStyle/>
          <a:p>
            <a:pPr eaLnBrk="1" hangingPunct="1">
              <a:lnSpc>
                <a:spcPct val="90000"/>
              </a:lnSpc>
              <a:defRPr/>
            </a:pPr>
            <a:r>
              <a:rPr lang="en-US" sz="2800" b="1" smtClean="0">
                <a:cs typeface="+mn-cs"/>
              </a:rPr>
              <a:t>Plebeians</a:t>
            </a:r>
            <a:r>
              <a:rPr lang="en-US" sz="2800" smtClean="0">
                <a:cs typeface="+mn-cs"/>
              </a:rPr>
              <a:t> (commoners):  farmers, merchants, artisans, traders</a:t>
            </a:r>
          </a:p>
          <a:p>
            <a:pPr eaLnBrk="1" hangingPunct="1">
              <a:lnSpc>
                <a:spcPct val="90000"/>
              </a:lnSpc>
              <a:defRPr/>
            </a:pPr>
            <a:r>
              <a:rPr lang="en-US" sz="2800" smtClean="0">
                <a:cs typeface="+mn-cs"/>
              </a:rPr>
              <a:t>Made efforts to gain power</a:t>
            </a:r>
          </a:p>
          <a:p>
            <a:pPr eaLnBrk="1" hangingPunct="1">
              <a:lnSpc>
                <a:spcPct val="90000"/>
              </a:lnSpc>
              <a:defRPr/>
            </a:pPr>
            <a:r>
              <a:rPr lang="en-US" sz="2800" smtClean="0">
                <a:cs typeface="+mn-cs"/>
              </a:rPr>
              <a:t>450 BC:  </a:t>
            </a:r>
            <a:r>
              <a:rPr lang="en-US" sz="2800" b="1" smtClean="0">
                <a:cs typeface="+mn-cs"/>
              </a:rPr>
              <a:t>12 Tables of Law</a:t>
            </a:r>
            <a:r>
              <a:rPr lang="en-US" sz="2800" smtClean="0">
                <a:cs typeface="+mn-cs"/>
              </a:rPr>
              <a:t> set up in the Forum --- made it possible for plebeians to appeal decision of a judge</a:t>
            </a:r>
          </a:p>
          <a:p>
            <a:pPr eaLnBrk="1" hangingPunct="1">
              <a:lnSpc>
                <a:spcPct val="90000"/>
              </a:lnSpc>
              <a:defRPr/>
            </a:pPr>
            <a:r>
              <a:rPr lang="en-US" sz="2800" smtClean="0">
                <a:cs typeface="+mn-cs"/>
              </a:rPr>
              <a:t>Later gained right to elect </a:t>
            </a:r>
            <a:r>
              <a:rPr lang="en-US" sz="2800" b="1" smtClean="0">
                <a:cs typeface="+mn-cs"/>
              </a:rPr>
              <a:t>tribunes</a:t>
            </a:r>
            <a:r>
              <a:rPr lang="en-US" sz="2800" smtClean="0">
                <a:cs typeface="+mn-cs"/>
              </a:rPr>
              <a:t> (10) to protect their interests</a:t>
            </a:r>
          </a:p>
          <a:p>
            <a:pPr eaLnBrk="1" hangingPunct="1">
              <a:lnSpc>
                <a:spcPct val="90000"/>
              </a:lnSpc>
              <a:defRPr/>
            </a:pPr>
            <a:r>
              <a:rPr lang="en-US" sz="2800" smtClean="0">
                <a:cs typeface="+mn-cs"/>
              </a:rPr>
              <a:t>Tribunes could </a:t>
            </a:r>
            <a:r>
              <a:rPr lang="en-US" sz="2800" b="1" smtClean="0">
                <a:cs typeface="+mn-cs"/>
              </a:rPr>
              <a:t>veto</a:t>
            </a:r>
            <a:r>
              <a:rPr lang="en-US" sz="2800" smtClean="0">
                <a:cs typeface="+mn-cs"/>
              </a:rPr>
              <a:t> (block) laws that weren</a:t>
            </a:r>
            <a:r>
              <a:rPr lang="ja-JP" altLang="en-US" sz="2800" smtClean="0">
                <a:latin typeface="Arial"/>
                <a:cs typeface="+mn-cs"/>
              </a:rPr>
              <a:t>’</a:t>
            </a:r>
            <a:r>
              <a:rPr lang="en-US" sz="2800" smtClean="0">
                <a:cs typeface="+mn-cs"/>
              </a:rPr>
              <a:t>t in the interest of the common people</a:t>
            </a:r>
          </a:p>
        </p:txBody>
      </p:sp>
    </p:spTree>
    <p:extLst>
      <p:ext uri="{BB962C8B-B14F-4D97-AF65-F5344CB8AC3E}">
        <p14:creationId xmlns:p14="http://schemas.microsoft.com/office/powerpoint/2010/main" val="923407875"/>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blinds(horizontal)">
                                      <p:cBhvr>
                                        <p:cTn id="7" dur="500"/>
                                        <p:tgtEl>
                                          <p:spTgt spid="69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 calcmode="lin" valueType="num">
                                      <p:cBhvr additive="base">
                                        <p:cTn id="12"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9635">
                                            <p:txEl>
                                              <p:pRg st="1" end="1"/>
                                            </p:txEl>
                                          </p:spTgt>
                                        </p:tgtEl>
                                        <p:attrNameLst>
                                          <p:attrName>style.visibility</p:attrName>
                                        </p:attrNameLst>
                                      </p:cBhvr>
                                      <p:to>
                                        <p:strVal val="visible"/>
                                      </p:to>
                                    </p:set>
                                    <p:anim calcmode="lin" valueType="num">
                                      <p:cBhvr additive="base">
                                        <p:cTn id="18"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 calcmode="lin" valueType="num">
                                      <p:cBhvr additive="base">
                                        <p:cTn id="24"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9635">
                                            <p:txEl>
                                              <p:pRg st="3" end="3"/>
                                            </p:txEl>
                                          </p:spTgt>
                                        </p:tgtEl>
                                        <p:attrNameLst>
                                          <p:attrName>style.visibility</p:attrName>
                                        </p:attrNameLst>
                                      </p:cBhvr>
                                      <p:to>
                                        <p:strVal val="visible"/>
                                      </p:to>
                                    </p:set>
                                    <p:anim calcmode="lin" valueType="num">
                                      <p:cBhvr additive="base">
                                        <p:cTn id="30"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9635">
                                            <p:txEl>
                                              <p:pRg st="4" end="4"/>
                                            </p:txEl>
                                          </p:spTgt>
                                        </p:tgtEl>
                                        <p:attrNameLst>
                                          <p:attrName>style.visibility</p:attrName>
                                        </p:attrNameLst>
                                      </p:cBhvr>
                                      <p:to>
                                        <p:strVal val="visible"/>
                                      </p:to>
                                    </p:set>
                                    <p:anim calcmode="lin" valueType="num">
                                      <p:cBhvr additive="base">
                                        <p:cTn id="36"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96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Roman Republic</a:t>
            </a:r>
          </a:p>
        </p:txBody>
      </p:sp>
      <p:sp>
        <p:nvSpPr>
          <p:cNvPr id="3" name="Content Placeholder 2"/>
          <p:cNvSpPr>
            <a:spLocks noGrp="1"/>
          </p:cNvSpPr>
          <p:nvPr>
            <p:ph idx="1"/>
          </p:nvPr>
        </p:nvSpPr>
        <p:spPr/>
        <p:txBody>
          <a:bodyPr>
            <a:normAutofit fontScale="85000" lnSpcReduction="10000"/>
          </a:bodyPr>
          <a:lstStyle/>
          <a:p>
            <a:pPr eaLnBrk="1" hangingPunct="1">
              <a:defRPr/>
            </a:pPr>
            <a:r>
              <a:rPr lang="en-US" sz="3000" dirty="0" smtClean="0">
                <a:cs typeface="+mn-cs"/>
              </a:rPr>
              <a:t>Conflict of the Orders (Plebeian vs. Patrician)</a:t>
            </a:r>
          </a:p>
          <a:p>
            <a:pPr eaLnBrk="1" hangingPunct="1">
              <a:defRPr/>
            </a:pPr>
            <a:r>
              <a:rPr lang="en-US" sz="3000" dirty="0" smtClean="0">
                <a:cs typeface="+mn-cs"/>
              </a:rPr>
              <a:t>Punic Wars (264-146 BC) – series of three wars fought between Rome and ancient Carthage.</a:t>
            </a:r>
          </a:p>
          <a:p>
            <a:pPr eaLnBrk="1" hangingPunct="1">
              <a:defRPr/>
            </a:pPr>
            <a:r>
              <a:rPr lang="en-US" sz="3000" dirty="0" smtClean="0">
                <a:cs typeface="+mn-cs"/>
              </a:rPr>
              <a:t>Crisis of the Roman Republic (134-44 BC) – extended period of political instability and social unrest.  Led to the fall of the Roman Republic and the beginning of the Roman Empire.</a:t>
            </a:r>
          </a:p>
        </p:txBody>
      </p:sp>
    </p:spTree>
    <p:extLst>
      <p:ext uri="{BB962C8B-B14F-4D97-AF65-F5344CB8AC3E}">
        <p14:creationId xmlns:p14="http://schemas.microsoft.com/office/powerpoint/2010/main" val="2232247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Roman Revolution</a:t>
            </a:r>
          </a:p>
        </p:txBody>
      </p:sp>
      <p:sp>
        <p:nvSpPr>
          <p:cNvPr id="3" name="Content Placeholder 2"/>
          <p:cNvSpPr>
            <a:spLocks noGrp="1"/>
          </p:cNvSpPr>
          <p:nvPr>
            <p:ph idx="1"/>
          </p:nvPr>
        </p:nvSpPr>
        <p:spPr/>
        <p:txBody>
          <a:bodyPr/>
          <a:lstStyle/>
          <a:p>
            <a:pPr eaLnBrk="1" hangingPunct="1">
              <a:defRPr/>
            </a:pPr>
            <a:r>
              <a:rPr lang="en-US" dirty="0" smtClean="0">
                <a:cs typeface="+mn-cs"/>
              </a:rPr>
              <a:t>Transition from Roman Republic to Empire</a:t>
            </a:r>
          </a:p>
          <a:p>
            <a:pPr eaLnBrk="1" hangingPunct="1">
              <a:defRPr/>
            </a:pPr>
            <a:r>
              <a:rPr lang="en-US" dirty="0" smtClean="0">
                <a:cs typeface="+mn-cs"/>
              </a:rPr>
              <a:t>Probably most important and well-known period in Roman history.</a:t>
            </a:r>
          </a:p>
        </p:txBody>
      </p:sp>
    </p:spTree>
    <p:extLst>
      <p:ext uri="{BB962C8B-B14F-4D97-AF65-F5344CB8AC3E}">
        <p14:creationId xmlns:p14="http://schemas.microsoft.com/office/powerpoint/2010/main" val="422945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The situation</a:t>
            </a:r>
          </a:p>
        </p:txBody>
      </p:sp>
      <p:sp>
        <p:nvSpPr>
          <p:cNvPr id="3" name="Content Placeholder 2"/>
          <p:cNvSpPr>
            <a:spLocks noGrp="1"/>
          </p:cNvSpPr>
          <p:nvPr>
            <p:ph idx="1"/>
          </p:nvPr>
        </p:nvSpPr>
        <p:spPr>
          <a:xfrm>
            <a:off x="685800" y="1676400"/>
            <a:ext cx="7772400" cy="4114800"/>
          </a:xfrm>
        </p:spPr>
        <p:txBody>
          <a:bodyPr>
            <a:normAutofit/>
          </a:bodyPr>
          <a:lstStyle/>
          <a:p>
            <a:pPr eaLnBrk="1" hangingPunct="1">
              <a:defRPr/>
            </a:pPr>
            <a:r>
              <a:rPr lang="en-US" dirty="0" smtClean="0">
                <a:cs typeface="+mn-cs"/>
              </a:rPr>
              <a:t>The acquisition of more land increased the stakes in Roman politics.  More and more people became more intense and serious about what they ought to be doing politically and seeking to gain political status.</a:t>
            </a:r>
          </a:p>
          <a:p>
            <a:pPr eaLnBrk="1" hangingPunct="1">
              <a:defRPr/>
            </a:pPr>
            <a:r>
              <a:rPr lang="en-US" dirty="0" smtClean="0">
                <a:cs typeface="+mn-cs"/>
              </a:rPr>
              <a:t>At the beginning there were two political groups (not parties) called factions.</a:t>
            </a:r>
          </a:p>
          <a:p>
            <a:pPr lvl="1" eaLnBrk="1" hangingPunct="1">
              <a:defRPr/>
            </a:pPr>
            <a:r>
              <a:rPr lang="en-US" dirty="0" smtClean="0"/>
              <a:t>Senators, nobles, etc., who worked together, usually for their own advancement.</a:t>
            </a:r>
          </a:p>
        </p:txBody>
      </p:sp>
    </p:spTree>
    <p:extLst>
      <p:ext uri="{BB962C8B-B14F-4D97-AF65-F5344CB8AC3E}">
        <p14:creationId xmlns:p14="http://schemas.microsoft.com/office/powerpoint/2010/main" val="366236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Factions</a:t>
            </a:r>
          </a:p>
        </p:txBody>
      </p:sp>
      <p:sp>
        <p:nvSpPr>
          <p:cNvPr id="3" name="Content Placeholder 2"/>
          <p:cNvSpPr>
            <a:spLocks noGrp="1"/>
          </p:cNvSpPr>
          <p:nvPr>
            <p:ph idx="1"/>
          </p:nvPr>
        </p:nvSpPr>
        <p:spPr/>
        <p:txBody>
          <a:bodyPr/>
          <a:lstStyle/>
          <a:p>
            <a:pPr eaLnBrk="1" hangingPunct="1">
              <a:defRPr/>
            </a:pPr>
            <a:r>
              <a:rPr lang="en-US" dirty="0" smtClean="0">
                <a:cs typeface="+mn-cs"/>
              </a:rPr>
              <a:t>These factions lasted for generations because sometimes of related families (political alliances via marriage).</a:t>
            </a:r>
          </a:p>
          <a:p>
            <a:pPr lvl="1" eaLnBrk="1" hangingPunct="1">
              <a:defRPr/>
            </a:pPr>
            <a:r>
              <a:rPr lang="en-US" dirty="0" smtClean="0"/>
              <a:t>Girls married 14-16, usually to about 40 year old man.</a:t>
            </a:r>
          </a:p>
          <a:p>
            <a:pPr lvl="1" eaLnBrk="1" hangingPunct="1">
              <a:defRPr/>
            </a:pPr>
            <a:r>
              <a:rPr lang="en-US" dirty="0" smtClean="0"/>
              <a:t>Man typically had 5-7 wives because women did not live long due to risks of childbirth.</a:t>
            </a:r>
          </a:p>
        </p:txBody>
      </p:sp>
    </p:spTree>
    <p:extLst>
      <p:ext uri="{BB962C8B-B14F-4D97-AF65-F5344CB8AC3E}">
        <p14:creationId xmlns:p14="http://schemas.microsoft.com/office/powerpoint/2010/main" val="254156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cs typeface="+mj-cs"/>
              </a:rPr>
              <a:t>Goals</a:t>
            </a:r>
          </a:p>
        </p:txBody>
      </p:sp>
      <p:sp>
        <p:nvSpPr>
          <p:cNvPr id="3" name="Content Placeholder 2"/>
          <p:cNvSpPr>
            <a:spLocks noGrp="1"/>
          </p:cNvSpPr>
          <p:nvPr>
            <p:ph idx="1"/>
          </p:nvPr>
        </p:nvSpPr>
        <p:spPr/>
        <p:txBody>
          <a:bodyPr/>
          <a:lstStyle/>
          <a:p>
            <a:pPr eaLnBrk="1" hangingPunct="1">
              <a:defRPr/>
            </a:pPr>
            <a:r>
              <a:rPr lang="en-US" dirty="0" smtClean="0">
                <a:cs typeface="+mn-cs"/>
              </a:rPr>
              <a:t>NO platforms, like today.</a:t>
            </a:r>
          </a:p>
          <a:p>
            <a:pPr eaLnBrk="1" hangingPunct="1">
              <a:defRPr/>
            </a:pPr>
            <a:r>
              <a:rPr lang="en-US" dirty="0" smtClean="0">
                <a:cs typeface="+mn-cs"/>
              </a:rPr>
              <a:t>All about the success of the people in the faction.</a:t>
            </a:r>
          </a:p>
        </p:txBody>
      </p:sp>
    </p:spTree>
    <p:extLst>
      <p:ext uri="{BB962C8B-B14F-4D97-AF65-F5344CB8AC3E}">
        <p14:creationId xmlns:p14="http://schemas.microsoft.com/office/powerpoint/2010/main" val="900627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0</TotalTime>
  <Words>869</Words>
  <Application>Microsoft Macintosh PowerPoint</Application>
  <PresentationFormat>On-screen Show (4:3)</PresentationFormat>
  <Paragraphs>75</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Capital</vt:lpstr>
      <vt:lpstr>Microsoft Photo Editor 3.0 Photo</vt:lpstr>
      <vt:lpstr>The Roman Republic</vt:lpstr>
      <vt:lpstr>Roman Senate continued!</vt:lpstr>
      <vt:lpstr>Roman Senate</vt:lpstr>
      <vt:lpstr>Plebeians Demand Equality</vt:lpstr>
      <vt:lpstr>Roman Republic</vt:lpstr>
      <vt:lpstr>Roman Revolution</vt:lpstr>
      <vt:lpstr>The situation</vt:lpstr>
      <vt:lpstr>Factions</vt:lpstr>
      <vt:lpstr>Goals</vt:lpstr>
      <vt:lpstr>Transition</vt:lpstr>
      <vt:lpstr>Civil War</vt:lpstr>
      <vt:lpstr>And along comes…</vt:lpstr>
      <vt:lpstr>Caesar</vt:lpstr>
      <vt:lpstr>Caesar</vt:lpstr>
      <vt:lpstr>Augustus Caesar</vt:lpstr>
      <vt:lpstr>Division of the Empire</vt:lpstr>
      <vt:lpstr>Fall of the Empire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 Republic</dc:title>
  <dc:creator>Annaka</dc:creator>
  <cp:lastModifiedBy>Annaka</cp:lastModifiedBy>
  <cp:revision>1</cp:revision>
  <dcterms:created xsi:type="dcterms:W3CDTF">2016-04-27T21:10:47Z</dcterms:created>
  <dcterms:modified xsi:type="dcterms:W3CDTF">2016-04-27T21:11:07Z</dcterms:modified>
</cp:coreProperties>
</file>