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4" d="100"/>
          <a:sy n="54" d="100"/>
        </p:scale>
        <p:origin x="-17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E47650-FF4B-5044-A103-FF3720A22B85}" type="datetimeFigureOut">
              <a:rPr lang="en-US" smtClean="0"/>
              <a:t>4/27/16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E7D9D5-54BE-5D42-A504-39346C0DC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597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1849C7-5C5D-C344-859F-70DFB99BC4E5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C8F43E8-A7CC-3B4C-99E9-F211C0306FFA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CBE6D9-4881-D346-9EE1-15A25616F77D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356EE5D-4538-3441-9371-A0DB3AB530E8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F14CF80-DAD2-454B-B1A7-3C4476257E6F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16BD85A-0CCE-994B-8471-3BF336195317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0209C46-0FE8-734C-96C6-564BA171D80D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F1D4152-C8AB-0049-95C0-88E4ADB60F20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43F78480-A2C4-E942-8FA0-BD330BDEB4C7}" type="datetimeFigureOut">
              <a:rPr lang="en-US" smtClean="0"/>
              <a:t>4/27/16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8480-A2C4-E942-8FA0-BD330BDEB4C7}" type="datetimeFigureOut">
              <a:rPr lang="en-US" smtClean="0"/>
              <a:t>4/27/16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841E6-4DC9-BE44-A571-CB6D0A44B1A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8480-A2C4-E942-8FA0-BD330BDEB4C7}" type="datetimeFigureOut">
              <a:rPr lang="en-US" smtClean="0"/>
              <a:t>4/27/16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841E6-4DC9-BE44-A571-CB6D0A44B1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8480-A2C4-E942-8FA0-BD330BDEB4C7}" type="datetimeFigureOut">
              <a:rPr lang="en-US" smtClean="0"/>
              <a:t>4/27/16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841E6-4DC9-BE44-A571-CB6D0A44B1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43F78480-A2C4-E942-8FA0-BD330BDEB4C7}" type="datetimeFigureOut">
              <a:rPr lang="en-US" smtClean="0"/>
              <a:t>4/27/16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43F78480-A2C4-E942-8FA0-BD330BDEB4C7}" type="datetimeFigureOut">
              <a:rPr lang="en-US" smtClean="0"/>
              <a:t>4/27/16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841E6-4DC9-BE44-A571-CB6D0A44B1A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8480-A2C4-E942-8FA0-BD330BDEB4C7}" type="datetimeFigureOut">
              <a:rPr lang="en-US" smtClean="0"/>
              <a:t>4/27/16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841E6-4DC9-BE44-A571-CB6D0A44B1A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3F78480-A2C4-E942-8FA0-BD330BDEB4C7}" type="datetimeFigureOut">
              <a:rPr lang="en-US" smtClean="0"/>
              <a:t>4/27/16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841E6-4DC9-BE44-A571-CB6D0A44B1A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3F78480-A2C4-E942-8FA0-BD330BDEB4C7}" type="datetimeFigureOut">
              <a:rPr lang="en-US" smtClean="0"/>
              <a:t>4/27/16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841E6-4DC9-BE44-A571-CB6D0A44B1A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43F78480-A2C4-E942-8FA0-BD330BDEB4C7}" type="datetimeFigureOut">
              <a:rPr lang="en-US" smtClean="0"/>
              <a:t>4/27/16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841E6-4DC9-BE44-A571-CB6D0A44B1A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8480-A2C4-E942-8FA0-BD330BDEB4C7}" type="datetimeFigureOut">
              <a:rPr lang="en-US" smtClean="0"/>
              <a:t>4/27/16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841E6-4DC9-BE44-A571-CB6D0A44B1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8480-A2C4-E942-8FA0-BD330BDEB4C7}" type="datetimeFigureOut">
              <a:rPr lang="en-US" smtClean="0"/>
              <a:t>4/27/16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841E6-4DC9-BE44-A571-CB6D0A44B1A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8480-A2C4-E942-8FA0-BD330BDEB4C7}" type="datetimeFigureOut">
              <a:rPr lang="en-US" smtClean="0"/>
              <a:t>4/27/16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841E6-4DC9-BE44-A571-CB6D0A44B1A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8480-A2C4-E942-8FA0-BD330BDEB4C7}" type="datetimeFigureOut">
              <a:rPr lang="en-US" smtClean="0"/>
              <a:t>4/27/16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841E6-4DC9-BE44-A571-CB6D0A44B1A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43F78480-A2C4-E942-8FA0-BD330BDEB4C7}" type="datetimeFigureOut">
              <a:rPr lang="en-US" smtClean="0"/>
              <a:t>4/27/16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43F78480-A2C4-E942-8FA0-BD330BDEB4C7}" type="datetimeFigureOut">
              <a:rPr lang="en-US" smtClean="0"/>
              <a:t>4/27/16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B95841E6-4DC9-BE44-A571-CB6D0A44B1A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8480-A2C4-E942-8FA0-BD330BDEB4C7}" type="datetimeFigureOut">
              <a:rPr lang="en-US" smtClean="0"/>
              <a:t>4/27/16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841E6-4DC9-BE44-A571-CB6D0A44B1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8480-A2C4-E942-8FA0-BD330BDEB4C7}" type="datetimeFigureOut">
              <a:rPr lang="en-US" smtClean="0"/>
              <a:t>4/27/16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841E6-4DC9-BE44-A571-CB6D0A44B1A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8480-A2C4-E942-8FA0-BD330BDEB4C7}" type="datetimeFigureOut">
              <a:rPr lang="en-US" smtClean="0"/>
              <a:t>4/27/16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B95841E6-4DC9-BE44-A571-CB6D0A44B1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8480-A2C4-E942-8FA0-BD330BDEB4C7}" type="datetimeFigureOut">
              <a:rPr lang="en-US" smtClean="0"/>
              <a:t>4/27/16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841E6-4DC9-BE44-A571-CB6D0A44B1A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3F78480-A2C4-E942-8FA0-BD330BDEB4C7}" type="datetimeFigureOut">
              <a:rPr lang="en-US" smtClean="0"/>
              <a:t>4/27/16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B95841E6-4DC9-BE44-A571-CB6D0A44B1A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Roman Society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cs typeface="+mn-cs"/>
              </a:rPr>
              <a:t>Family</a:t>
            </a:r>
            <a:r>
              <a:rPr lang="en-US" smtClean="0">
                <a:cs typeface="+mn-cs"/>
              </a:rPr>
              <a:t>:  basic unit of society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Male head of household (usually father) had absolute power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Enforced discipline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Demanded respect</a:t>
            </a:r>
          </a:p>
        </p:txBody>
      </p:sp>
      <p:sp>
        <p:nvSpPr>
          <p:cNvPr id="70660" name="Rectangle 4"/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en-US" sz="2400" b="1" smtClean="0">
                <a:cs typeface="+mn-cs"/>
              </a:rPr>
              <a:t>Women</a:t>
            </a:r>
            <a:r>
              <a:rPr lang="en-US" sz="2400" smtClean="0">
                <a:cs typeface="+mn-cs"/>
              </a:rPr>
              <a:t>:  played larger role than Greek women</a:t>
            </a:r>
          </a:p>
          <a:p>
            <a:pPr eaLnBrk="1" hangingPunct="1">
              <a:defRPr/>
            </a:pPr>
            <a:r>
              <a:rPr lang="en-US" sz="2400" smtClean="0">
                <a:cs typeface="+mn-cs"/>
              </a:rPr>
              <a:t>Could run businesses, attend baths, theater and public entertainment – supported arts and public festivals</a:t>
            </a:r>
          </a:p>
          <a:p>
            <a:pPr eaLnBrk="1" hangingPunct="1">
              <a:defRPr/>
            </a:pPr>
            <a:r>
              <a:rPr lang="en-US" sz="2400" smtClean="0">
                <a:cs typeface="+mn-cs"/>
              </a:rPr>
              <a:t>Most worked at home, however!</a:t>
            </a:r>
          </a:p>
        </p:txBody>
      </p:sp>
    </p:spTree>
    <p:extLst>
      <p:ext uri="{BB962C8B-B14F-4D97-AF65-F5344CB8AC3E}">
        <p14:creationId xmlns:p14="http://schemas.microsoft.com/office/powerpoint/2010/main" val="1939362560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0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0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06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06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0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0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 autoUpdateAnimBg="0"/>
      <p:bldP spid="70659" grpId="0" build="p" autoUpdateAnimBg="0"/>
      <p:bldP spid="70660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3. Epicureans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sz="2800" smtClean="0">
                <a:cs typeface="+mn-cs"/>
              </a:rPr>
              <a:t>Rejected metaphysical or religious claims on one</a:t>
            </a:r>
            <a:r>
              <a:rPr lang="ja-JP" altLang="en-US" sz="2800" smtClean="0">
                <a:latin typeface="Arial"/>
                <a:cs typeface="+mn-cs"/>
              </a:rPr>
              <a:t>’</a:t>
            </a:r>
            <a:r>
              <a:rPr lang="en-US" sz="2800" smtClean="0">
                <a:cs typeface="+mn-cs"/>
              </a:rPr>
              <a:t>s behavior (similar to Stoicism)</a:t>
            </a:r>
          </a:p>
          <a:p>
            <a:pPr eaLnBrk="1" hangingPunct="1">
              <a:defRPr/>
            </a:pPr>
            <a:r>
              <a:rPr lang="en-US" sz="2800" smtClean="0">
                <a:cs typeface="+mn-cs"/>
              </a:rPr>
              <a:t>Promoted the development of cultured individuals who found happiness through the joys of the mind</a:t>
            </a:r>
          </a:p>
          <a:p>
            <a:pPr lvl="1" eaLnBrk="1" hangingPunct="1">
              <a:defRPr/>
            </a:pPr>
            <a:r>
              <a:rPr lang="en-US" sz="2400" smtClean="0"/>
              <a:t>Sought happiness in good conduct, friendship, and aesthetic enjoyments </a:t>
            </a:r>
          </a:p>
          <a:p>
            <a:pPr eaLnBrk="1" hangingPunct="1">
              <a:defRPr/>
            </a:pPr>
            <a:r>
              <a:rPr lang="en-US" sz="2800" smtClean="0">
                <a:cs typeface="+mn-cs"/>
              </a:rPr>
              <a:t>Concerned with ethics and optimum development of mind and body</a:t>
            </a:r>
          </a:p>
        </p:txBody>
      </p:sp>
    </p:spTree>
    <p:extLst>
      <p:ext uri="{BB962C8B-B14F-4D97-AF65-F5344CB8AC3E}">
        <p14:creationId xmlns:p14="http://schemas.microsoft.com/office/powerpoint/2010/main" val="854992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Roman Names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First name usually just abbreviated: </a:t>
            </a:r>
            <a:r>
              <a:rPr lang="en-US" dirty="0" err="1" smtClean="0">
                <a:cs typeface="+mn-cs"/>
              </a:rPr>
              <a:t>prainomen</a:t>
            </a:r>
            <a:r>
              <a:rPr lang="en-US" dirty="0" smtClean="0">
                <a:cs typeface="+mn-cs"/>
              </a:rPr>
              <a:t> (ex. C.)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Nome: clan name (</a:t>
            </a:r>
            <a:r>
              <a:rPr lang="en-US" dirty="0" err="1" smtClean="0">
                <a:cs typeface="+mn-cs"/>
              </a:rPr>
              <a:t>Iulius</a:t>
            </a:r>
            <a:r>
              <a:rPr lang="en-US" dirty="0" smtClean="0">
                <a:cs typeface="+mn-cs"/>
              </a:rPr>
              <a:t>)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Cognomen: Immediate family name (Caesar)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Usually call people by the cognomen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EXAMPLE: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Paul – starts using Roman citizen name rather than Jewish tribal name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L. </a:t>
            </a:r>
            <a:r>
              <a:rPr lang="en-US" dirty="0" err="1" smtClean="0">
                <a:cs typeface="+mn-cs"/>
              </a:rPr>
              <a:t>Aemilius</a:t>
            </a:r>
            <a:r>
              <a:rPr lang="en-US" dirty="0" smtClean="0">
                <a:cs typeface="+mn-cs"/>
              </a:rPr>
              <a:t> Paulus</a:t>
            </a:r>
          </a:p>
        </p:txBody>
      </p:sp>
    </p:spTree>
    <p:extLst>
      <p:ext uri="{BB962C8B-B14F-4D97-AF65-F5344CB8AC3E}">
        <p14:creationId xmlns:p14="http://schemas.microsoft.com/office/powerpoint/2010/main" val="2351226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Romans and Greeks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286000"/>
            <a:ext cx="7772400" cy="41148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>
                <a:cs typeface="+mn-cs"/>
              </a:rPr>
              <a:t>Romans were focused on the practical and purposeful—very </a:t>
            </a:r>
            <a:r>
              <a:rPr lang="en-US" sz="2800" i="1" smtClean="0">
                <a:cs typeface="+mn-cs"/>
              </a:rPr>
              <a:t>utilitarian</a:t>
            </a:r>
            <a:r>
              <a:rPr lang="en-US" sz="2800" smtClean="0">
                <a:cs typeface="+mn-cs"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>
                <a:cs typeface="+mn-cs"/>
              </a:rPr>
              <a:t>Great civil engineers, many Roman roads still in use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>
                <a:cs typeface="+mn-cs"/>
              </a:rPr>
              <a:t>Very effective administrators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>
                <a:cs typeface="+mn-cs"/>
              </a:rPr>
              <a:t>Developed Roman law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>
                <a:cs typeface="+mn-cs"/>
              </a:rPr>
              <a:t>Incorporated aspects of conquered nations</a:t>
            </a:r>
            <a:r>
              <a:rPr lang="ja-JP" altLang="en-US" sz="2800" smtClean="0">
                <a:latin typeface="Arial"/>
                <a:cs typeface="+mn-cs"/>
              </a:rPr>
              <a:t>’</a:t>
            </a:r>
            <a:r>
              <a:rPr lang="en-US" sz="2800" smtClean="0">
                <a:cs typeface="+mn-cs"/>
              </a:rPr>
              <a:t> cultures if they bettered Roman practices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>
                <a:cs typeface="+mn-cs"/>
              </a:rPr>
              <a:t>Greeks very reluctant to do this </a:t>
            </a:r>
          </a:p>
        </p:txBody>
      </p:sp>
    </p:spTree>
    <p:extLst>
      <p:ext uri="{BB962C8B-B14F-4D97-AF65-F5344CB8AC3E}">
        <p14:creationId xmlns:p14="http://schemas.microsoft.com/office/powerpoint/2010/main" val="2402780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Romans and Greeks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n-cs"/>
              </a:rPr>
              <a:t>Romans were polytheistic (like the Greeks)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Roman gods were essentially Greek gods with Roman names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During the Empire, some Romans rejected the mythology and started to embrace Christianity</a:t>
            </a:r>
          </a:p>
        </p:txBody>
      </p:sp>
    </p:spTree>
    <p:extLst>
      <p:ext uri="{BB962C8B-B14F-4D97-AF65-F5344CB8AC3E}">
        <p14:creationId xmlns:p14="http://schemas.microsoft.com/office/powerpoint/2010/main" val="1395850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43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Roman Beliefs</a:t>
            </a:r>
            <a:br>
              <a:rPr lang="en-US" smtClean="0">
                <a:cs typeface="+mj-cs"/>
              </a:rPr>
            </a:br>
            <a:endParaRPr lang="en-US" smtClean="0">
              <a:cs typeface="+mj-cs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057400"/>
            <a:ext cx="7772400" cy="41148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>
                <a:cs typeface="+mn-cs"/>
              </a:rPr>
              <a:t>Military training took precedence over intellectual achievement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>
                <a:cs typeface="+mn-cs"/>
              </a:rPr>
              <a:t>Religion: relatively spirit-less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>
                <a:cs typeface="+mn-cs"/>
              </a:rPr>
              <a:t>lacked ceremony, mystery, and awe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>
                <a:cs typeface="+mn-cs"/>
              </a:rPr>
              <a:t>Philosophers provided code of conduct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>
                <a:cs typeface="+mn-cs"/>
              </a:rPr>
              <a:t>Character formation: critical to development of citizens and survival of the Republic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>
                <a:cs typeface="+mn-cs"/>
              </a:rPr>
              <a:t>Romans were much more inclusive of other cultures than Greeks</a:t>
            </a:r>
          </a:p>
        </p:txBody>
      </p:sp>
    </p:spTree>
    <p:extLst>
      <p:ext uri="{BB962C8B-B14F-4D97-AF65-F5344CB8AC3E}">
        <p14:creationId xmlns:p14="http://schemas.microsoft.com/office/powerpoint/2010/main" val="551311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I. Roman philosophy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mtClean="0">
                <a:cs typeface="+mn-cs"/>
              </a:rPr>
              <a:t>A. Three orientations:</a:t>
            </a:r>
          </a:p>
          <a:p>
            <a:pPr eaLnBrk="1" hangingPunct="1">
              <a:buFontTx/>
              <a:buNone/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8783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>
                <a:cs typeface="+mj-cs"/>
              </a:rPr>
              <a:t>1. The Cynics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676400"/>
            <a:ext cx="8229600" cy="48006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endParaRPr lang="en-US" smtClean="0">
              <a:cs typeface="+mn-cs"/>
            </a:endParaRP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A group devoted to the teaching of Socrates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Believed in the importance of character, and the indifference to circumstance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Believed Socratic maxim, </a:t>
            </a:r>
            <a:r>
              <a:rPr lang="ja-JP" altLang="en-US" smtClean="0">
                <a:latin typeface="Arial"/>
                <a:cs typeface="+mn-cs"/>
              </a:rPr>
              <a:t>“</a:t>
            </a:r>
            <a:r>
              <a:rPr lang="en-US" smtClean="0">
                <a:cs typeface="+mn-cs"/>
              </a:rPr>
              <a:t>no harm can come to a good man</a:t>
            </a:r>
            <a:r>
              <a:rPr lang="ja-JP" altLang="en-US" smtClean="0">
                <a:latin typeface="Arial"/>
                <a:cs typeface="+mn-cs"/>
              </a:rPr>
              <a:t>”</a:t>
            </a:r>
            <a:endParaRPr lang="en-US" smtClean="0">
              <a:cs typeface="+mn-cs"/>
            </a:endParaRP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Suffering, pain, poverty should be ignored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Gave support to the military attitude</a:t>
            </a:r>
          </a:p>
        </p:txBody>
      </p:sp>
    </p:spTree>
    <p:extLst>
      <p:ext uri="{BB962C8B-B14F-4D97-AF65-F5344CB8AC3E}">
        <p14:creationId xmlns:p14="http://schemas.microsoft.com/office/powerpoint/2010/main" val="3235773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>
                <a:cs typeface="+mj-cs"/>
              </a:rPr>
              <a:t>2. The Stoics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900" smtClean="0">
                <a:cs typeface="+mn-cs"/>
              </a:rPr>
              <a:t>Influenced by Plato and Aristotle regarding politics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500" smtClean="0">
                <a:cs typeface="+mn-cs"/>
              </a:rPr>
              <a:t>Unlike Plato and Socrates, the Stoics trusted the body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900" smtClean="0">
                <a:cs typeface="+mn-cs"/>
              </a:rPr>
              <a:t>Sense perceptions used to acquire knowledge</a:t>
            </a:r>
            <a:endParaRPr lang="en-US" sz="3600" smtClean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900" smtClean="0">
                <a:cs typeface="+mn-cs"/>
              </a:rPr>
              <a:t>Body was significant</a:t>
            </a:r>
          </a:p>
        </p:txBody>
      </p:sp>
    </p:spTree>
    <p:extLst>
      <p:ext uri="{BB962C8B-B14F-4D97-AF65-F5344CB8AC3E}">
        <p14:creationId xmlns:p14="http://schemas.microsoft.com/office/powerpoint/2010/main" val="1602877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Stoics and Roman Society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>
                <a:cs typeface="+mn-cs"/>
              </a:rPr>
              <a:t>Stoicism appealed to Roman society:</a:t>
            </a:r>
          </a:p>
          <a:p>
            <a:pPr eaLnBrk="1" hangingPunct="1">
              <a:defRPr/>
            </a:pPr>
            <a:r>
              <a:rPr lang="en-US" sz="2800" smtClean="0">
                <a:cs typeface="+mn-cs"/>
              </a:rPr>
              <a:t>Individualism—master of your own fate</a:t>
            </a:r>
          </a:p>
          <a:p>
            <a:pPr eaLnBrk="1" hangingPunct="1">
              <a:defRPr/>
            </a:pPr>
            <a:r>
              <a:rPr lang="en-US" sz="2800" smtClean="0">
                <a:cs typeface="+mn-cs"/>
              </a:rPr>
              <a:t>Personal conduct, character development</a:t>
            </a:r>
          </a:p>
          <a:p>
            <a:pPr eaLnBrk="1" hangingPunct="1">
              <a:defRPr/>
            </a:pPr>
            <a:r>
              <a:rPr lang="en-US" sz="2800" smtClean="0">
                <a:cs typeface="+mn-cs"/>
              </a:rPr>
              <a:t>Acceptance of fate  </a:t>
            </a:r>
          </a:p>
          <a:p>
            <a:pPr eaLnBrk="1" hangingPunct="1">
              <a:defRPr/>
            </a:pPr>
            <a:r>
              <a:rPr lang="en-US" sz="2800" smtClean="0">
                <a:cs typeface="+mn-cs"/>
              </a:rPr>
              <a:t>Reflected lack of emotion and strict discipline</a:t>
            </a:r>
          </a:p>
          <a:p>
            <a:pPr lvl="1" eaLnBrk="1" hangingPunct="1">
              <a:defRPr/>
            </a:pPr>
            <a:r>
              <a:rPr lang="en-US" sz="2400" smtClean="0"/>
              <a:t>Recent </a:t>
            </a:r>
            <a:r>
              <a:rPr lang="ja-JP" altLang="en-US" sz="2400" smtClean="0">
                <a:latin typeface="Arial"/>
              </a:rPr>
              <a:t>“</a:t>
            </a:r>
            <a:r>
              <a:rPr lang="en-US" sz="2400" smtClean="0"/>
              <a:t>Gladiator</a:t>
            </a:r>
            <a:r>
              <a:rPr lang="ja-JP" altLang="en-US" sz="2400" smtClean="0">
                <a:latin typeface="Arial"/>
              </a:rPr>
              <a:t>”</a:t>
            </a:r>
            <a:r>
              <a:rPr lang="en-US" sz="2400" smtClean="0"/>
              <a:t> movie displays this ethos</a:t>
            </a:r>
          </a:p>
          <a:p>
            <a:pPr eaLnBrk="1" hangingPunct="1">
              <a:defRPr/>
            </a:pPr>
            <a:r>
              <a:rPr lang="en-US" sz="2800" smtClean="0">
                <a:cs typeface="+mn-cs"/>
              </a:rPr>
              <a:t>Essential for Roman rule and organization</a:t>
            </a:r>
          </a:p>
          <a:p>
            <a:pPr eaLnBrk="1" hangingPunct="1">
              <a:defRPr/>
            </a:pPr>
            <a:endParaRPr lang="en-US" sz="280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4219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0</TotalTime>
  <Words>438</Words>
  <Application>Microsoft Macintosh PowerPoint</Application>
  <PresentationFormat>On-screen Show (4:3)</PresentationFormat>
  <Paragraphs>69</Paragraphs>
  <Slides>10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Advantage</vt:lpstr>
      <vt:lpstr>Roman Society</vt:lpstr>
      <vt:lpstr>Roman Names</vt:lpstr>
      <vt:lpstr>Romans and Greeks</vt:lpstr>
      <vt:lpstr>Romans and Greeks</vt:lpstr>
      <vt:lpstr>Roman Beliefs </vt:lpstr>
      <vt:lpstr>I. Roman philosophy</vt:lpstr>
      <vt:lpstr>1. The Cynics</vt:lpstr>
      <vt:lpstr>2. The Stoics</vt:lpstr>
      <vt:lpstr>Stoics and Roman Society</vt:lpstr>
      <vt:lpstr>3. Epicureans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Roman Society</dc:title>
  <dc:creator>Annaka</dc:creator>
  <cp:lastModifiedBy>Annaka</cp:lastModifiedBy>
  <cp:revision>1</cp:revision>
  <dcterms:created xsi:type="dcterms:W3CDTF">2016-04-27T21:11:18Z</dcterms:created>
  <dcterms:modified xsi:type="dcterms:W3CDTF">2016-04-27T21:11:34Z</dcterms:modified>
</cp:coreProperties>
</file>