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20"/>
  </p:notesMasterIdLst>
  <p:sldIdLst>
    <p:sldId id="258" r:id="rId2"/>
    <p:sldId id="259" r:id="rId3"/>
    <p:sldId id="260" r:id="rId4"/>
    <p:sldId id="261" r:id="rId5"/>
    <p:sldId id="262" r:id="rId6"/>
    <p:sldId id="263" r:id="rId7"/>
    <p:sldId id="264" r:id="rId8"/>
    <p:sldId id="265" r:id="rId9"/>
    <p:sldId id="266" r:id="rId10"/>
    <p:sldId id="267" r:id="rId11"/>
    <p:sldId id="269" r:id="rId12"/>
    <p:sldId id="271" r:id="rId13"/>
    <p:sldId id="272" r:id="rId14"/>
    <p:sldId id="273" r:id="rId15"/>
    <p:sldId id="274" r:id="rId16"/>
    <p:sldId id="275" r:id="rId17"/>
    <p:sldId id="276" r:id="rId18"/>
    <p:sldId id="27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19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361DD-2609-DB41-AB48-1AD2211C04E5}" type="datetimeFigureOut">
              <a:rPr lang="en-US" smtClean="0"/>
              <a:t>4/27/16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73CE9-B45F-FD49-AA24-82F8FCF65DB7}" type="slidenum">
              <a:rPr lang="en-US" smtClean="0"/>
              <a:t>‹#›</a:t>
            </a:fld>
            <a:endParaRPr lang="en-US"/>
          </a:p>
        </p:txBody>
      </p:sp>
    </p:spTree>
    <p:extLst>
      <p:ext uri="{BB962C8B-B14F-4D97-AF65-F5344CB8AC3E}">
        <p14:creationId xmlns:p14="http://schemas.microsoft.com/office/powerpoint/2010/main" val="3581490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7A8DECD8-0A97-DE40-A1E7-5BA48BE97B2F}" type="slidenum">
              <a:rPr lang="en-US" sz="1200" smtClean="0"/>
              <a:pPr eaLnBrk="1" hangingPunct="1">
                <a:defRPr/>
              </a:pPr>
              <a:t>1</a:t>
            </a:fld>
            <a:endParaRPr lang="en-US" sz="120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481AA51B-BECB-FC44-BB5C-B2793160FE03}" type="slidenum">
              <a:rPr lang="en-US" sz="1200" smtClean="0"/>
              <a:pPr eaLnBrk="1" hangingPunct="1">
                <a:defRPr/>
              </a:pPr>
              <a:t>10</a:t>
            </a:fld>
            <a:endParaRPr lang="en-US" sz="1200" smtClean="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ea typeface="MS PGothic" charset="0"/>
              </a:rPr>
              <a:t>Interior of the Colosseum (Flavian Amphitheater), Rome. The floor of the arena was wood, covered by sand, but it could also be flooded for the reenactment of naval battles. Below the floor of the arena, and visible today, is the Hypogeum, a network of tunnels, rooms, and cages where gladiators and animals were held before contests. </a:t>
            </a:r>
          </a:p>
          <a:p>
            <a:pPr eaLnBrk="1" hangingPunct="1">
              <a:defRPr/>
            </a:pPr>
            <a:r>
              <a:rPr lang="en-US">
                <a:ea typeface="MS PGothic" charset="0"/>
              </a:rPr>
              <a:t>Image source: Royalty-Free/CORBIS, courtesy of McGraw-Hill Higher Education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DA768946-CF8F-0840-8CD9-59CC4378FB1E}" type="slidenum">
              <a:rPr lang="en-US" sz="1200" smtClean="0"/>
              <a:pPr eaLnBrk="1" hangingPunct="1">
                <a:defRPr/>
              </a:pPr>
              <a:t>13</a:t>
            </a:fld>
            <a:endParaRPr lang="en-US" sz="1200"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ea typeface="MS PGothic" charset="0"/>
              </a:rPr>
              <a:t>Graphic from sample Instructor Resource CD (McGraw-Hill publisher) sent to me as an example (author: Angela Lumpkin)</a:t>
            </a:r>
          </a:p>
          <a:p>
            <a:pPr eaLnBrk="1" hangingPunct="1">
              <a:defRPr/>
            </a:pPr>
            <a:endParaRPr lang="en-US">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E2AC5D48-A08A-9D41-A21C-7B84FE65E595}" type="slidenum">
              <a:rPr lang="en-US" sz="1200" smtClean="0"/>
              <a:pPr eaLnBrk="1" hangingPunct="1">
                <a:defRPr/>
              </a:pPr>
              <a:t>15</a:t>
            </a:fld>
            <a:endParaRPr lang="en-US" sz="1200" smtClean="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ea typeface="MS PGothic" charset="0"/>
              </a:rPr>
              <a:t>Sketch of a Roman Chariot Race from the novel </a:t>
            </a:r>
            <a:r>
              <a:rPr lang="en-US" i="1">
                <a:ea typeface="MS PGothic" charset="0"/>
              </a:rPr>
              <a:t>Ben Hur</a:t>
            </a:r>
            <a:r>
              <a:rPr lang="en-US">
                <a:ea typeface="MS PGothic" charset="0"/>
              </a:rPr>
              <a:t>.</a:t>
            </a:r>
          </a:p>
          <a:p>
            <a:pPr eaLnBrk="1" hangingPunct="1">
              <a:defRPr/>
            </a:pPr>
            <a:r>
              <a:rPr lang="en-US">
                <a:ea typeface="MS PGothic" charset="0"/>
              </a:rPr>
              <a:t>Image source: Library of Congress Prints and Photographs Division, Washington, D.C.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DB94B6EF-5FE8-AA40-AF90-C8F481F0128E}" type="slidenum">
              <a:rPr lang="en-US" sz="1200" smtClean="0"/>
              <a:pPr eaLnBrk="1" hangingPunct="1">
                <a:defRPr/>
              </a:pPr>
              <a:t>16</a:t>
            </a:fld>
            <a:endParaRPr lang="en-US" sz="1200" smtClean="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ea typeface="MS PGothic" charset="0"/>
              </a:rPr>
              <a:t>Graphic from sample Instructor Resource CD (McGraw-Hill publisher) sent to me as an example (author: Angela Lumpkin)</a:t>
            </a:r>
          </a:p>
          <a:p>
            <a:pPr eaLnBrk="1" hangingPunct="1">
              <a:defRPr/>
            </a:pPr>
            <a:endParaRPr lang="en-US">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B92E5399-6852-3742-B248-D07BA97B7C9C}" type="slidenum">
              <a:rPr lang="en-US" sz="1200" smtClean="0"/>
              <a:pPr eaLnBrk="1" hangingPunct="1">
                <a:defRPr/>
              </a:pPr>
              <a:t>17</a:t>
            </a:fld>
            <a:endParaRPr lang="en-US" sz="1200" smtClean="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3EFF8E42-E366-D540-8C5B-3FB8891342B9}" type="slidenum">
              <a:rPr lang="en-US" sz="1200" smtClean="0"/>
              <a:pPr eaLnBrk="1" hangingPunct="1">
                <a:defRPr/>
              </a:pPr>
              <a:t>18</a:t>
            </a:fld>
            <a:endParaRPr lang="en-US" sz="1200" smtClean="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746F3C9C-ACE4-8144-BC70-65BB5B3DFF13}" type="slidenum">
              <a:rPr lang="en-US" sz="1200" smtClean="0"/>
              <a:pPr eaLnBrk="1" hangingPunct="1">
                <a:defRPr/>
              </a:pPr>
              <a:t>2</a:t>
            </a:fld>
            <a:endParaRPr lang="en-US" sz="1200"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D3A79E41-0A42-B147-AE15-45CEADBC32DD}" type="slidenum">
              <a:rPr lang="en-US" sz="1200" smtClean="0"/>
              <a:pPr eaLnBrk="1" hangingPunct="1">
                <a:defRPr/>
              </a:pPr>
              <a:t>3</a:t>
            </a:fld>
            <a:endParaRPr lang="en-US" sz="1200"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ea typeface="MS PGothic" charset="0"/>
              </a:rPr>
              <a:t>Graphic taken from sample Instructor Resource CD (McGraw-Hill publisher) sent to me as an example (author: Angela Lumpkin)</a:t>
            </a:r>
          </a:p>
          <a:p>
            <a:pPr eaLnBrk="1" hangingPunct="1">
              <a:defRPr/>
            </a:pPr>
            <a:endParaRPr lang="en-US">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BA249714-61B8-5044-99AE-FC6466D30229}" type="slidenum">
              <a:rPr lang="en-US" sz="1200" smtClean="0"/>
              <a:pPr eaLnBrk="1" hangingPunct="1">
                <a:defRPr/>
              </a:pPr>
              <a:t>4</a:t>
            </a:fld>
            <a:endParaRPr lang="en-US" sz="120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ea typeface="MS PGothic" charset="0"/>
              </a:rPr>
              <a:t>Graphic taken from sample Instructor Resource CD (McGraw-Hill publisher) sent to me as an example (author: Angela Lumpkin)</a:t>
            </a:r>
          </a:p>
          <a:p>
            <a:pPr eaLnBrk="1" hangingPunct="1">
              <a:defRPr/>
            </a:pPr>
            <a:endParaRPr lang="en-US">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DA9B24D1-6B71-3443-9DBC-53C540057571}" type="slidenum">
              <a:rPr lang="en-US" sz="1200" smtClean="0"/>
              <a:pPr eaLnBrk="1" hangingPunct="1">
                <a:defRPr/>
              </a:pPr>
              <a:t>5</a:t>
            </a:fld>
            <a:endParaRPr lang="en-US" sz="120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528C49C9-8B07-C540-900F-59D0E85A1BD1}" type="slidenum">
              <a:rPr lang="en-US" sz="1200" smtClean="0"/>
              <a:pPr eaLnBrk="1" hangingPunct="1">
                <a:defRPr/>
              </a:pPr>
              <a:t>6</a:t>
            </a:fld>
            <a:endParaRPr lang="en-US" sz="120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ea typeface="MS PGothic" charset="0"/>
              </a:rPr>
              <a:t>Graphic from sample Instructor Resource CD (McGraw-Hill publisher) sent to me as an example (author: Angela Lumpkin)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FF342B70-CC17-7642-864C-71CDF9BE5F97}" type="slidenum">
              <a:rPr lang="en-US" sz="1200" smtClean="0"/>
              <a:pPr eaLnBrk="1" hangingPunct="1">
                <a:defRPr/>
              </a:pPr>
              <a:t>7</a:t>
            </a:fld>
            <a:endParaRPr lang="en-US" sz="1200"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B9387329-70AF-474B-8AFC-D80D7F9F3D31}" type="slidenum">
              <a:rPr lang="en-US" sz="1200" smtClean="0"/>
              <a:pPr eaLnBrk="1" hangingPunct="1">
                <a:defRPr/>
              </a:pPr>
              <a:t>8</a:t>
            </a:fld>
            <a:endParaRPr lang="en-US" sz="1200" smtClean="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defRPr/>
            </a:pPr>
            <a:fld id="{A4FF1690-11B4-9A4D-90B6-C8FEA7D56419}" type="slidenum">
              <a:rPr lang="en-US" sz="1200" smtClean="0"/>
              <a:pPr eaLnBrk="1" hangingPunct="1">
                <a:defRPr/>
              </a:pPr>
              <a:t>9</a:t>
            </a:fld>
            <a:endParaRPr lang="en-US" sz="1200"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ea typeface="MS PGothic" charset="0"/>
              </a:rPr>
              <a:t>Exterior of the Colosseum (Flavian Amphitheater), Rome; the Colosseum was built in about 72-80 A.D.</a:t>
            </a:r>
          </a:p>
          <a:p>
            <a:pPr eaLnBrk="1" hangingPunct="1">
              <a:defRPr/>
            </a:pPr>
            <a:r>
              <a:rPr lang="en-US">
                <a:ea typeface="MS PGothic" charset="0"/>
              </a:rPr>
              <a:t>Image source: Royalty-Free/CORBIS, courtesy of McGraw-Hill Higher Education</a:t>
            </a:r>
          </a:p>
          <a:p>
            <a:pPr eaLnBrk="1" hangingPunct="1">
              <a:defRPr/>
            </a:pPr>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D1FCE56-5BC8-7B4D-ADE5-95C59C876324}"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F454-CCE9-9D43-8B81-F213FA8A98D1}"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FCE56-5BC8-7B4D-ADE5-95C59C876324}" type="datetimeFigureOut">
              <a:rPr lang="en-US" smtClean="0"/>
              <a:t>4/27/16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EF454-CCE9-9D43-8B81-F213FA8A98D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D1FCE56-5BC8-7B4D-ADE5-95C59C876324}"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F454-CCE9-9D43-8B81-F213FA8A98D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D1FCE56-5BC8-7B4D-ADE5-95C59C876324}"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F454-CCE9-9D43-8B81-F213FA8A98D1}"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D1FCE56-5BC8-7B4D-ADE5-95C59C876324}"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F454-CCE9-9D43-8B81-F213FA8A98D1}"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1FCE56-5BC8-7B4D-ADE5-95C59C876324}"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F454-CCE9-9D43-8B81-F213FA8A98D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1FCE56-5BC8-7B4D-ADE5-95C59C876324}"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F454-CCE9-9D43-8B81-F213FA8A98D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FCE56-5BC8-7B4D-ADE5-95C59C876324}" type="datetimeFigureOut">
              <a:rPr lang="en-US" smtClean="0"/>
              <a:t>4/27/16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EF454-CCE9-9D43-8B81-F213FA8A98D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9"/>
          <p:cNvSpPr>
            <a:spLocks noGrp="1" noChangeArrowheads="1"/>
          </p:cNvSpPr>
          <p:nvPr>
            <p:ph type="dt" sz="half" idx="10"/>
          </p:nvPr>
        </p:nvSpPr>
        <p:spPr>
          <a:ln/>
        </p:spPr>
        <p:txBody>
          <a:bodyPr/>
          <a:lstStyle>
            <a:lvl1pPr>
              <a:defRPr/>
            </a:lvl1pPr>
          </a:lstStyle>
          <a:p>
            <a:pPr>
              <a:defRPr/>
            </a:pPr>
            <a:endParaRPr lang="en-US"/>
          </a:p>
        </p:txBody>
      </p:sp>
      <p:sp>
        <p:nvSpPr>
          <p:cNvPr id="6" name="Rectangle 100"/>
          <p:cNvSpPr>
            <a:spLocks noGrp="1" noChangeArrowheads="1"/>
          </p:cNvSpPr>
          <p:nvPr>
            <p:ph type="ftr" sz="quarter" idx="11"/>
          </p:nvPr>
        </p:nvSpPr>
        <p:spPr>
          <a:ln/>
        </p:spPr>
        <p:txBody>
          <a:bodyPr/>
          <a:lstStyle>
            <a:lvl1pPr>
              <a:defRPr/>
            </a:lvl1pPr>
          </a:lstStyle>
          <a:p>
            <a:pPr>
              <a:defRPr/>
            </a:pPr>
            <a:endParaRPr lang="en-US"/>
          </a:p>
        </p:txBody>
      </p:sp>
      <p:sp>
        <p:nvSpPr>
          <p:cNvPr id="7" name="Rectangle 101"/>
          <p:cNvSpPr>
            <a:spLocks noGrp="1" noChangeArrowheads="1"/>
          </p:cNvSpPr>
          <p:nvPr>
            <p:ph type="sldNum" sz="quarter" idx="12"/>
          </p:nvPr>
        </p:nvSpPr>
        <p:spPr>
          <a:ln/>
        </p:spPr>
        <p:txBody>
          <a:bodyPr/>
          <a:lstStyle>
            <a:lvl1pPr>
              <a:defRPr/>
            </a:lvl1pPr>
          </a:lstStyle>
          <a:p>
            <a:pPr>
              <a:defRPr/>
            </a:pPr>
            <a:fld id="{7EF6027D-C3FE-4B46-A98D-D78BF227A16C}" type="slidenum">
              <a:rPr lang="en-US"/>
              <a:pPr>
                <a:defRPr/>
              </a:pPr>
              <a:t>‹#›</a:t>
            </a:fld>
            <a:endParaRPr lang="en-US"/>
          </a:p>
        </p:txBody>
      </p:sp>
    </p:spTree>
    <p:extLst>
      <p:ext uri="{BB962C8B-B14F-4D97-AF65-F5344CB8AC3E}">
        <p14:creationId xmlns:p14="http://schemas.microsoft.com/office/powerpoint/2010/main" val="259482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1FCE56-5BC8-7B4D-ADE5-95C59C876324}" type="datetimeFigureOut">
              <a:rPr lang="en-US" smtClean="0"/>
              <a:t>4/27/16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EF454-CCE9-9D43-8B81-F213FA8A98D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D1FCE56-5BC8-7B4D-ADE5-95C59C876324}" type="datetimeFigureOut">
              <a:rPr lang="en-US" smtClean="0"/>
              <a:t>4/27/16</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A1EF454-CCE9-9D43-8B81-F213FA8A98D1}"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1FCE56-5BC8-7B4D-ADE5-95C59C876324}"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F454-CCE9-9D43-8B81-F213FA8A98D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D1FCE56-5BC8-7B4D-ADE5-95C59C876324}" type="datetimeFigureOut">
              <a:rPr lang="en-US" smtClean="0"/>
              <a:t>4/27/16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EF454-CCE9-9D43-8B81-F213FA8A98D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1FCE56-5BC8-7B4D-ADE5-95C59C876324}"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F454-CCE9-9D43-8B81-F213FA8A98D1}"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1FCE56-5BC8-7B4D-ADE5-95C59C876324}"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F454-CCE9-9D43-8B81-F213FA8A98D1}"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D1FCE56-5BC8-7B4D-ADE5-95C59C876324}" type="datetimeFigureOut">
              <a:rPr lang="en-US" smtClean="0"/>
              <a:t>4/27/16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EF454-CCE9-9D43-8B81-F213FA8A98D1}"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D1FCE56-5BC8-7B4D-ADE5-95C59C876324}" type="datetimeFigureOut">
              <a:rPr lang="en-US" smtClean="0"/>
              <a:t>4/27/16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EF454-CCE9-9D43-8B81-F213FA8A98D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FD1FCE56-5BC8-7B4D-ADE5-95C59C876324}" type="datetimeFigureOut">
              <a:rPr lang="en-US" smtClean="0"/>
              <a:t>4/27/16</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5A1EF454-CCE9-9D43-8B81-F213FA8A98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219200"/>
            <a:ext cx="7772400" cy="1143000"/>
          </a:xfrm>
        </p:spPr>
        <p:txBody>
          <a:bodyPr>
            <a:normAutofit fontScale="90000"/>
          </a:bodyPr>
          <a:lstStyle/>
          <a:p>
            <a:pPr eaLnBrk="1" hangingPunct="1">
              <a:defRPr/>
            </a:pPr>
            <a:r>
              <a:rPr lang="en-US" sz="4000" smtClean="0">
                <a:cs typeface="+mj-cs"/>
              </a:rPr>
              <a:t>Roman Sport</a:t>
            </a:r>
            <a:br>
              <a:rPr lang="en-US" sz="4000" smtClean="0">
                <a:cs typeface="+mj-cs"/>
              </a:rPr>
            </a:br>
            <a:r>
              <a:rPr lang="en-US" sz="4000" smtClean="0">
                <a:cs typeface="+mj-cs"/>
              </a:rPr>
              <a:t>Early</a:t>
            </a:r>
          </a:p>
        </p:txBody>
      </p:sp>
      <p:sp>
        <p:nvSpPr>
          <p:cNvPr id="30723" name="Rectangle 3"/>
          <p:cNvSpPr>
            <a:spLocks noGrp="1" noChangeArrowheads="1"/>
          </p:cNvSpPr>
          <p:nvPr>
            <p:ph idx="1"/>
          </p:nvPr>
        </p:nvSpPr>
        <p:spPr>
          <a:xfrm>
            <a:off x="685800" y="2286000"/>
            <a:ext cx="7848600" cy="3962400"/>
          </a:xfrm>
        </p:spPr>
        <p:txBody>
          <a:bodyPr>
            <a:normAutofit fontScale="92500" lnSpcReduction="20000"/>
          </a:bodyPr>
          <a:lstStyle/>
          <a:p>
            <a:pPr eaLnBrk="1" hangingPunct="1">
              <a:lnSpc>
                <a:spcPct val="90000"/>
              </a:lnSpc>
              <a:defRPr/>
            </a:pPr>
            <a:r>
              <a:rPr lang="en-US" sz="2800" smtClean="0">
                <a:cs typeface="+mn-cs"/>
              </a:rPr>
              <a:t>Early Republic: people kept physically fit and engaged in athletic contests but were not interested in Greek-style formal athletic competition</a:t>
            </a:r>
            <a:endParaRPr lang="en-US" sz="2400" smtClean="0">
              <a:cs typeface="+mn-cs"/>
            </a:endParaRPr>
          </a:p>
          <a:p>
            <a:pPr eaLnBrk="1" hangingPunct="1">
              <a:lnSpc>
                <a:spcPct val="90000"/>
              </a:lnSpc>
              <a:defRPr/>
            </a:pPr>
            <a:r>
              <a:rPr lang="en-US" sz="3000" smtClean="0">
                <a:cs typeface="+mn-cs"/>
              </a:rPr>
              <a:t>Upper class developed ball games, massage, </a:t>
            </a:r>
            <a:r>
              <a:rPr lang="en-US" sz="3000" i="1" smtClean="0">
                <a:cs typeface="+mn-cs"/>
              </a:rPr>
              <a:t>thermae</a:t>
            </a:r>
            <a:r>
              <a:rPr lang="en-US" sz="3000" smtClean="0">
                <a:cs typeface="+mn-cs"/>
              </a:rPr>
              <a:t> (bathing pools) 	</a:t>
            </a:r>
          </a:p>
          <a:p>
            <a:pPr eaLnBrk="1" hangingPunct="1">
              <a:lnSpc>
                <a:spcPct val="90000"/>
              </a:lnSpc>
              <a:defRPr/>
            </a:pPr>
            <a:r>
              <a:rPr lang="en-US" sz="3000" smtClean="0">
                <a:cs typeface="+mn-cs"/>
              </a:rPr>
              <a:t>Some wealthy Romans accepted the Greek concept of health gymnastics</a:t>
            </a:r>
          </a:p>
          <a:p>
            <a:pPr eaLnBrk="1" hangingPunct="1">
              <a:lnSpc>
                <a:spcPct val="90000"/>
              </a:lnSpc>
              <a:defRPr/>
            </a:pPr>
            <a:r>
              <a:rPr lang="en-US" sz="3000" smtClean="0">
                <a:cs typeface="+mn-cs"/>
              </a:rPr>
              <a:t>Honored their gods through physical activities</a:t>
            </a:r>
          </a:p>
          <a:p>
            <a:pPr lvl="1" eaLnBrk="1" hangingPunct="1">
              <a:lnSpc>
                <a:spcPct val="90000"/>
              </a:lnSpc>
              <a:defRPr/>
            </a:pPr>
            <a:r>
              <a:rPr lang="en-US" sz="3000" smtClean="0"/>
              <a:t>Foot races, ball playing, equestrian displays, and wrestling</a:t>
            </a:r>
            <a:endParaRPr lang="en-US" sz="2000" smtClean="0"/>
          </a:p>
        </p:txBody>
      </p:sp>
    </p:spTree>
    <p:extLst>
      <p:ext uri="{BB962C8B-B14F-4D97-AF65-F5344CB8AC3E}">
        <p14:creationId xmlns:p14="http://schemas.microsoft.com/office/powerpoint/2010/main" val="22480868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mtClean="0">
                <a:cs typeface="+mj-cs"/>
              </a:rPr>
              <a:t>Flavian Amphitheater</a:t>
            </a:r>
          </a:p>
        </p:txBody>
      </p:sp>
      <p:pic>
        <p:nvPicPr>
          <p:cNvPr id="126978" name="Picture 4" descr="ColosseumInterior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8024" b="18024"/>
          <a:stretch>
            <a:fillRect/>
          </a:stretch>
        </p:blipFill>
        <p:spPr/>
      </p:pic>
    </p:spTree>
    <p:extLst>
      <p:ext uri="{BB962C8B-B14F-4D97-AF65-F5344CB8AC3E}">
        <p14:creationId xmlns:p14="http://schemas.microsoft.com/office/powerpoint/2010/main" val="410377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pPr>
              <a:defRPr/>
            </a:pPr>
            <a:endParaRPr lang="en-US">
              <a:latin typeface="Times New Roman" charset="0"/>
              <a:ea typeface="MS PGothic" charset="0"/>
            </a:endParaRPr>
          </a:p>
        </p:txBody>
      </p:sp>
      <p:sp>
        <p:nvSpPr>
          <p:cNvPr id="130050" name="Content Placeholder 2"/>
          <p:cNvSpPr>
            <a:spLocks noGrp="1"/>
          </p:cNvSpPr>
          <p:nvPr>
            <p:ph idx="1"/>
          </p:nvPr>
        </p:nvSpPr>
        <p:spPr/>
        <p:txBody>
          <a:bodyPr/>
          <a:lstStyle/>
          <a:p>
            <a:pPr>
              <a:defRPr/>
            </a:pPr>
            <a:endParaRPr lang="en-US">
              <a:latin typeface="Times New Roman" charset="0"/>
              <a:ea typeface="MS PGothic" charset="0"/>
            </a:endParaRPr>
          </a:p>
        </p:txBody>
      </p:sp>
      <p:pic>
        <p:nvPicPr>
          <p:cNvPr id="130051" name="Picture 2" descr="C:\Users\Brian\Desktop\Annaka's computer\Pictures\Europe\Italy\IMG_24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883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54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a:defRPr/>
            </a:pPr>
            <a:endParaRPr lang="en-US">
              <a:latin typeface="Times New Roman" charset="0"/>
              <a:ea typeface="MS PGothic" charset="0"/>
            </a:endParaRPr>
          </a:p>
        </p:txBody>
      </p:sp>
      <p:sp>
        <p:nvSpPr>
          <p:cNvPr id="132098" name="Content Placeholder 2"/>
          <p:cNvSpPr>
            <a:spLocks noGrp="1"/>
          </p:cNvSpPr>
          <p:nvPr>
            <p:ph idx="1"/>
          </p:nvPr>
        </p:nvSpPr>
        <p:spPr/>
        <p:txBody>
          <a:bodyPr/>
          <a:lstStyle/>
          <a:p>
            <a:pPr>
              <a:defRPr/>
            </a:pPr>
            <a:endParaRPr lang="en-US">
              <a:latin typeface="Times New Roman" charset="0"/>
              <a:ea typeface="MS PGothic" charset="0"/>
            </a:endParaRPr>
          </a:p>
        </p:txBody>
      </p:sp>
      <p:pic>
        <p:nvPicPr>
          <p:cNvPr id="132099" name="Picture 2" descr="C:\Users\Brian\Desktop\Annaka's computer\Pictures\Europe\Italy\IMG_2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883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49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mtClean="0">
                <a:cs typeface="+mj-cs"/>
              </a:rPr>
              <a:t>Games and Spectacles</a:t>
            </a:r>
          </a:p>
        </p:txBody>
      </p:sp>
      <p:sp>
        <p:nvSpPr>
          <p:cNvPr id="43011" name="Rectangle 3"/>
          <p:cNvSpPr>
            <a:spLocks noGrp="1" noChangeArrowheads="1"/>
          </p:cNvSpPr>
          <p:nvPr>
            <p:ph type="body" sz="half" idx="1"/>
          </p:nvPr>
        </p:nvSpPr>
        <p:spPr/>
        <p:txBody>
          <a:bodyPr>
            <a:normAutofit lnSpcReduction="10000"/>
          </a:bodyPr>
          <a:lstStyle/>
          <a:p>
            <a:pPr eaLnBrk="1" hangingPunct="1">
              <a:defRPr/>
            </a:pPr>
            <a:r>
              <a:rPr lang="en-US" sz="2400" smtClean="0">
                <a:cs typeface="+mn-cs"/>
              </a:rPr>
              <a:t>Circus Maximus: premier hippodrome in Rome</a:t>
            </a:r>
          </a:p>
          <a:p>
            <a:pPr eaLnBrk="1" hangingPunct="1">
              <a:defRPr/>
            </a:pPr>
            <a:r>
              <a:rPr lang="en-US" sz="2400" smtClean="0">
                <a:cs typeface="+mn-cs"/>
              </a:rPr>
              <a:t>Chariot races, gladiator combats in front of 250 thousand spectators</a:t>
            </a:r>
          </a:p>
          <a:p>
            <a:pPr eaLnBrk="1" hangingPunct="1">
              <a:defRPr/>
            </a:pPr>
            <a:r>
              <a:rPr lang="en-US" sz="2400" smtClean="0">
                <a:cs typeface="+mn-cs"/>
              </a:rPr>
              <a:t>More Christians were killed in the Circus Maximus than in the Flavian Amphitheater</a:t>
            </a:r>
          </a:p>
        </p:txBody>
      </p:sp>
      <p:pic>
        <p:nvPicPr>
          <p:cNvPr id="133123" name="Picture 4" descr="j009326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8926" r="18926"/>
          <a:stretch>
            <a:fillRect/>
          </a:stretch>
        </p:blipFill>
        <p:spPr/>
      </p:pic>
    </p:spTree>
    <p:extLst>
      <p:ext uri="{BB962C8B-B14F-4D97-AF65-F5344CB8AC3E}">
        <p14:creationId xmlns:p14="http://schemas.microsoft.com/office/powerpoint/2010/main" val="26013515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pPr>
              <a:defRPr/>
            </a:pPr>
            <a:endParaRPr lang="en-US">
              <a:latin typeface="Times New Roman" charset="0"/>
              <a:ea typeface="MS PGothic" charset="0"/>
            </a:endParaRPr>
          </a:p>
        </p:txBody>
      </p:sp>
      <p:sp>
        <p:nvSpPr>
          <p:cNvPr id="135170" name="Content Placeholder 2"/>
          <p:cNvSpPr>
            <a:spLocks noGrp="1"/>
          </p:cNvSpPr>
          <p:nvPr>
            <p:ph idx="1"/>
          </p:nvPr>
        </p:nvSpPr>
        <p:spPr/>
        <p:txBody>
          <a:bodyPr/>
          <a:lstStyle/>
          <a:p>
            <a:pPr>
              <a:defRPr/>
            </a:pPr>
            <a:endParaRPr lang="en-US">
              <a:latin typeface="Times New Roman" charset="0"/>
              <a:ea typeface="MS PGothic" charset="0"/>
            </a:endParaRPr>
          </a:p>
        </p:txBody>
      </p:sp>
      <p:pic>
        <p:nvPicPr>
          <p:cNvPr id="135171" name="Picture 2" descr="C:\Users\Brian\Desktop\Annaka's computer\Pictures\Europe\Italy\IMG_2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883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69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mtClean="0">
                <a:cs typeface="+mj-cs"/>
              </a:rPr>
              <a:t>Chariot Races</a:t>
            </a:r>
          </a:p>
        </p:txBody>
      </p:sp>
      <p:pic>
        <p:nvPicPr>
          <p:cNvPr id="136194" name="Picture 4" descr="ChariotSketchBenHu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5735" b="15735"/>
          <a:stretch>
            <a:fillRect/>
          </a:stretch>
        </p:blipFill>
        <p:spPr/>
      </p:pic>
    </p:spTree>
    <p:extLst>
      <p:ext uri="{BB962C8B-B14F-4D97-AF65-F5344CB8AC3E}">
        <p14:creationId xmlns:p14="http://schemas.microsoft.com/office/powerpoint/2010/main" val="1476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4000" smtClean="0">
                <a:cs typeface="+mj-cs"/>
              </a:rPr>
              <a:t>Games and Spectacles: Gladiators</a:t>
            </a:r>
          </a:p>
        </p:txBody>
      </p:sp>
      <p:sp>
        <p:nvSpPr>
          <p:cNvPr id="138242" name="Rectangle 3"/>
          <p:cNvSpPr>
            <a:spLocks noGrp="1" noChangeArrowheads="1"/>
          </p:cNvSpPr>
          <p:nvPr>
            <p:ph type="body" sz="half" idx="1"/>
          </p:nvPr>
        </p:nvSpPr>
        <p:spPr/>
        <p:txBody>
          <a:bodyPr>
            <a:normAutofit fontScale="92500" lnSpcReduction="20000"/>
          </a:bodyPr>
          <a:lstStyle/>
          <a:p>
            <a:pPr eaLnBrk="1" hangingPunct="1">
              <a:lnSpc>
                <a:spcPct val="90000"/>
              </a:lnSpc>
              <a:defRPr/>
            </a:pPr>
            <a:r>
              <a:rPr lang="en-US" sz="2800">
                <a:latin typeface="Times New Roman" charset="0"/>
                <a:ea typeface="MS PGothic" charset="0"/>
              </a:rPr>
              <a:t>Mostly criminals and slaves trained to fight </a:t>
            </a:r>
          </a:p>
          <a:p>
            <a:pPr eaLnBrk="1" hangingPunct="1">
              <a:lnSpc>
                <a:spcPct val="90000"/>
              </a:lnSpc>
              <a:defRPr/>
            </a:pPr>
            <a:r>
              <a:rPr lang="en-US" sz="2800">
                <a:latin typeface="Times New Roman" charset="0"/>
                <a:ea typeface="MS PGothic" charset="0"/>
              </a:rPr>
              <a:t>Utilitarian approach of pacifying the people</a:t>
            </a:r>
          </a:p>
          <a:p>
            <a:pPr eaLnBrk="1" hangingPunct="1">
              <a:lnSpc>
                <a:spcPct val="90000"/>
              </a:lnSpc>
              <a:defRPr/>
            </a:pPr>
            <a:r>
              <a:rPr lang="en-US" sz="2800">
                <a:latin typeface="Times New Roman" charset="0"/>
                <a:ea typeface="MS PGothic" charset="0"/>
              </a:rPr>
              <a:t>System dealt with </a:t>
            </a:r>
            <a:r>
              <a:rPr lang="ja-JP" altLang="en-US" sz="2800">
                <a:latin typeface="Arial" charset="0"/>
                <a:ea typeface="MS PGothic" charset="0"/>
              </a:rPr>
              <a:t>“</a:t>
            </a:r>
            <a:r>
              <a:rPr lang="en-US" altLang="ja-JP" sz="2800">
                <a:latin typeface="Times New Roman" charset="0"/>
                <a:ea typeface="MS PGothic" charset="0"/>
              </a:rPr>
              <a:t>criminals,</a:t>
            </a:r>
            <a:r>
              <a:rPr lang="ja-JP" altLang="en-US" sz="2800">
                <a:latin typeface="Arial" charset="0"/>
                <a:ea typeface="MS PGothic" charset="0"/>
              </a:rPr>
              <a:t>”</a:t>
            </a:r>
            <a:r>
              <a:rPr lang="en-US" altLang="ja-JP" sz="2800">
                <a:latin typeface="Times New Roman" charset="0"/>
                <a:ea typeface="MS PGothic" charset="0"/>
              </a:rPr>
              <a:t> political enemies</a:t>
            </a:r>
          </a:p>
          <a:p>
            <a:pPr eaLnBrk="1" hangingPunct="1">
              <a:lnSpc>
                <a:spcPct val="90000"/>
              </a:lnSpc>
              <a:defRPr/>
            </a:pPr>
            <a:r>
              <a:rPr lang="en-US" sz="2800">
                <a:latin typeface="Times New Roman" charset="0"/>
                <a:ea typeface="MS PGothic" charset="0"/>
              </a:rPr>
              <a:t>Some free men volunteered: </a:t>
            </a:r>
            <a:r>
              <a:rPr lang="en-US" sz="2800" i="1">
                <a:latin typeface="Times New Roman" charset="0"/>
                <a:ea typeface="MS PGothic" charset="0"/>
              </a:rPr>
              <a:t>auctorati</a:t>
            </a:r>
            <a:r>
              <a:rPr lang="en-US" sz="2800">
                <a:latin typeface="Times New Roman" charset="0"/>
                <a:ea typeface="MS PGothic" charset="0"/>
              </a:rPr>
              <a:t> </a:t>
            </a:r>
          </a:p>
          <a:p>
            <a:pPr eaLnBrk="1" hangingPunct="1">
              <a:lnSpc>
                <a:spcPct val="90000"/>
              </a:lnSpc>
              <a:defRPr/>
            </a:pPr>
            <a:r>
              <a:rPr lang="en-US" sz="2800">
                <a:latin typeface="Times New Roman" charset="0"/>
                <a:ea typeface="MS PGothic" charset="0"/>
              </a:rPr>
              <a:t>Most popular events</a:t>
            </a:r>
          </a:p>
          <a:p>
            <a:pPr eaLnBrk="1" hangingPunct="1">
              <a:lnSpc>
                <a:spcPct val="90000"/>
              </a:lnSpc>
              <a:defRPr/>
            </a:pPr>
            <a:endParaRPr lang="en-US" sz="2800">
              <a:latin typeface="Times New Roman" charset="0"/>
              <a:ea typeface="MS PGothic" charset="0"/>
            </a:endParaRPr>
          </a:p>
        </p:txBody>
      </p:sp>
      <p:pic>
        <p:nvPicPr>
          <p:cNvPr id="138243" name="Picture 4" descr="j009318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810" r="810"/>
          <a:stretch>
            <a:fillRect/>
          </a:stretch>
        </p:blipFill>
        <p:spPr/>
      </p:pic>
    </p:spTree>
    <p:extLst>
      <p:ext uri="{BB962C8B-B14F-4D97-AF65-F5344CB8AC3E}">
        <p14:creationId xmlns:p14="http://schemas.microsoft.com/office/powerpoint/2010/main" val="5012128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066800"/>
            <a:ext cx="7772400" cy="1143000"/>
          </a:xfrm>
        </p:spPr>
        <p:txBody>
          <a:bodyPr/>
          <a:lstStyle/>
          <a:p>
            <a:pPr eaLnBrk="1" hangingPunct="1">
              <a:defRPr/>
            </a:pPr>
            <a:r>
              <a:rPr lang="en-US" sz="4000" smtClean="0">
                <a:cs typeface="+mj-cs"/>
              </a:rPr>
              <a:t>Sport and Christianity</a:t>
            </a:r>
            <a:br>
              <a:rPr lang="en-US" sz="4000" smtClean="0">
                <a:cs typeface="+mj-cs"/>
              </a:rPr>
            </a:br>
            <a:endParaRPr lang="en-US" sz="4000" smtClean="0">
              <a:cs typeface="+mj-cs"/>
            </a:endParaRPr>
          </a:p>
        </p:txBody>
      </p:sp>
      <p:sp>
        <p:nvSpPr>
          <p:cNvPr id="140290" name="Rectangle 3"/>
          <p:cNvSpPr>
            <a:spLocks noGrp="1" noChangeArrowheads="1"/>
          </p:cNvSpPr>
          <p:nvPr>
            <p:ph idx="1"/>
          </p:nvPr>
        </p:nvSpPr>
        <p:spPr>
          <a:xfrm>
            <a:off x="685800" y="1905000"/>
            <a:ext cx="7772400" cy="4114800"/>
          </a:xfrm>
        </p:spPr>
        <p:txBody>
          <a:bodyPr>
            <a:normAutofit lnSpcReduction="10000"/>
          </a:bodyPr>
          <a:lstStyle/>
          <a:p>
            <a:pPr eaLnBrk="1" hangingPunct="1">
              <a:lnSpc>
                <a:spcPct val="90000"/>
              </a:lnSpc>
              <a:defRPr/>
            </a:pPr>
            <a:r>
              <a:rPr lang="en-US" sz="2800">
                <a:latin typeface="Times New Roman" charset="0"/>
                <a:ea typeface="MS PGothic" charset="0"/>
              </a:rPr>
              <a:t>Christianity</a:t>
            </a:r>
            <a:r>
              <a:rPr lang="ja-JP" altLang="en-US" sz="2800">
                <a:latin typeface="Arial" charset="0"/>
                <a:ea typeface="MS PGothic" charset="0"/>
              </a:rPr>
              <a:t>’</a:t>
            </a:r>
            <a:r>
              <a:rPr lang="en-US" altLang="ja-JP" sz="2800">
                <a:latin typeface="Times New Roman" charset="0"/>
                <a:ea typeface="MS PGothic" charset="0"/>
              </a:rPr>
              <a:t>s growth profoundly impacted sport</a:t>
            </a:r>
          </a:p>
          <a:p>
            <a:pPr eaLnBrk="1" hangingPunct="1">
              <a:lnSpc>
                <a:spcPct val="90000"/>
              </a:lnSpc>
              <a:defRPr/>
            </a:pPr>
            <a:r>
              <a:rPr lang="en-US" sz="2800">
                <a:latin typeface="Times New Roman" charset="0"/>
                <a:ea typeface="MS PGothic" charset="0"/>
              </a:rPr>
              <a:t>Roman </a:t>
            </a:r>
            <a:r>
              <a:rPr lang="ja-JP" altLang="en-US" sz="2800">
                <a:latin typeface="Arial" charset="0"/>
                <a:ea typeface="MS PGothic" charset="0"/>
              </a:rPr>
              <a:t>“</a:t>
            </a:r>
            <a:r>
              <a:rPr lang="en-US" altLang="ja-JP" sz="2800">
                <a:latin typeface="Times New Roman" charset="0"/>
                <a:ea typeface="MS PGothic" charset="0"/>
              </a:rPr>
              <a:t>sport</a:t>
            </a:r>
            <a:r>
              <a:rPr lang="ja-JP" altLang="en-US" sz="2800">
                <a:latin typeface="Arial" charset="0"/>
                <a:ea typeface="MS PGothic" charset="0"/>
              </a:rPr>
              <a:t>”</a:t>
            </a:r>
            <a:r>
              <a:rPr lang="en-US" altLang="ja-JP" sz="2800">
                <a:latin typeface="Times New Roman" charset="0"/>
                <a:ea typeface="MS PGothic" charset="0"/>
              </a:rPr>
              <a:t> was condemned by Christians writers</a:t>
            </a:r>
          </a:p>
          <a:p>
            <a:pPr eaLnBrk="1" hangingPunct="1">
              <a:lnSpc>
                <a:spcPct val="90000"/>
              </a:lnSpc>
              <a:defRPr/>
            </a:pPr>
            <a:r>
              <a:rPr lang="en-US" sz="2800">
                <a:latin typeface="Times New Roman" charset="0"/>
                <a:ea typeface="MS PGothic" charset="0"/>
              </a:rPr>
              <a:t>Christians were often victims of the spectacles</a:t>
            </a:r>
          </a:p>
          <a:p>
            <a:pPr eaLnBrk="1" hangingPunct="1">
              <a:lnSpc>
                <a:spcPct val="90000"/>
              </a:lnSpc>
              <a:defRPr/>
            </a:pPr>
            <a:r>
              <a:rPr lang="en-US" sz="2800">
                <a:latin typeface="Times New Roman" charset="0"/>
                <a:ea typeface="MS PGothic" charset="0"/>
              </a:rPr>
              <a:t>Christians urged to avoid sport and games—but they did attend and gamble on events</a:t>
            </a:r>
          </a:p>
          <a:p>
            <a:pPr eaLnBrk="1" hangingPunct="1">
              <a:lnSpc>
                <a:spcPct val="90000"/>
              </a:lnSpc>
              <a:defRPr/>
            </a:pPr>
            <a:r>
              <a:rPr lang="en-US" sz="2800">
                <a:latin typeface="Times New Roman" charset="0"/>
                <a:ea typeface="MS PGothic" charset="0"/>
              </a:rPr>
              <a:t>Extent of Christian participation in sport and games is debated</a:t>
            </a:r>
          </a:p>
          <a:p>
            <a:pPr eaLnBrk="1" hangingPunct="1">
              <a:lnSpc>
                <a:spcPct val="90000"/>
              </a:lnSpc>
              <a:defRPr/>
            </a:pPr>
            <a:endParaRPr lang="en-US" sz="2800">
              <a:latin typeface="Times New Roman" charset="0"/>
              <a:ea typeface="MS PGothic" charset="0"/>
            </a:endParaRPr>
          </a:p>
        </p:txBody>
      </p:sp>
    </p:spTree>
    <p:extLst>
      <p:ext uri="{BB962C8B-B14F-4D97-AF65-F5344CB8AC3E}">
        <p14:creationId xmlns:p14="http://schemas.microsoft.com/office/powerpoint/2010/main" val="2468323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cs typeface="+mj-cs"/>
              </a:rPr>
              <a:t>Sport and Christianity</a:t>
            </a:r>
          </a:p>
        </p:txBody>
      </p:sp>
      <p:sp>
        <p:nvSpPr>
          <p:cNvPr id="45059" name="Rectangle 3"/>
          <p:cNvSpPr>
            <a:spLocks noGrp="1" noChangeArrowheads="1"/>
          </p:cNvSpPr>
          <p:nvPr>
            <p:ph idx="1"/>
          </p:nvPr>
        </p:nvSpPr>
        <p:spPr/>
        <p:txBody>
          <a:bodyPr/>
          <a:lstStyle/>
          <a:p>
            <a:pPr eaLnBrk="1" hangingPunct="1">
              <a:defRPr/>
            </a:pPr>
            <a:r>
              <a:rPr lang="en-US" dirty="0" smtClean="0">
                <a:cs typeface="+mn-cs"/>
              </a:rPr>
              <a:t>Christian Empire adopted popular chariot racing from the Romans</a:t>
            </a:r>
          </a:p>
          <a:p>
            <a:pPr eaLnBrk="1" hangingPunct="1">
              <a:defRPr/>
            </a:pPr>
            <a:r>
              <a:rPr lang="en-US" dirty="0" smtClean="0">
                <a:cs typeface="+mn-cs"/>
              </a:rPr>
              <a:t>Greek athletic festivals and Roman spectacles ended with destruction of Rome</a:t>
            </a:r>
          </a:p>
          <a:p>
            <a:pPr eaLnBrk="1" hangingPunct="1">
              <a:defRPr/>
            </a:pPr>
            <a:endParaRPr lang="en-US" dirty="0" smtClean="0">
              <a:cs typeface="+mn-cs"/>
            </a:endParaRPr>
          </a:p>
        </p:txBody>
      </p:sp>
    </p:spTree>
    <p:extLst>
      <p:ext uri="{BB962C8B-B14F-4D97-AF65-F5344CB8AC3E}">
        <p14:creationId xmlns:p14="http://schemas.microsoft.com/office/powerpoint/2010/main" val="42486859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914400"/>
            <a:ext cx="8229600" cy="1143000"/>
          </a:xfrm>
        </p:spPr>
        <p:txBody>
          <a:bodyPr>
            <a:normAutofit fontScale="90000"/>
          </a:bodyPr>
          <a:lstStyle/>
          <a:p>
            <a:pPr eaLnBrk="1" hangingPunct="1">
              <a:defRPr/>
            </a:pPr>
            <a:r>
              <a:rPr lang="en-US" sz="4000" smtClean="0">
                <a:cs typeface="+mj-cs"/>
              </a:rPr>
              <a:t> Change Over Time</a:t>
            </a:r>
            <a:br>
              <a:rPr lang="en-US" sz="4000" smtClean="0">
                <a:cs typeface="+mj-cs"/>
              </a:rPr>
            </a:br>
            <a:r>
              <a:rPr lang="en-US" sz="4000" smtClean="0">
                <a:cs typeface="+mj-cs"/>
              </a:rPr>
              <a:t>Late</a:t>
            </a:r>
          </a:p>
        </p:txBody>
      </p:sp>
      <p:sp>
        <p:nvSpPr>
          <p:cNvPr id="31747" name="Rectangle 3"/>
          <p:cNvSpPr>
            <a:spLocks noGrp="1" noChangeArrowheads="1"/>
          </p:cNvSpPr>
          <p:nvPr>
            <p:ph idx="1"/>
          </p:nvPr>
        </p:nvSpPr>
        <p:spPr>
          <a:xfrm>
            <a:off x="762000" y="2438400"/>
            <a:ext cx="8229600" cy="5181600"/>
          </a:xfrm>
        </p:spPr>
        <p:txBody>
          <a:bodyPr/>
          <a:lstStyle/>
          <a:p>
            <a:pPr eaLnBrk="1" hangingPunct="1">
              <a:lnSpc>
                <a:spcPct val="90000"/>
              </a:lnSpc>
              <a:defRPr/>
            </a:pPr>
            <a:r>
              <a:rPr lang="en-US" dirty="0" smtClean="0">
                <a:cs typeface="+mn-cs"/>
              </a:rPr>
              <a:t>Less interested in personal physical fitness</a:t>
            </a:r>
          </a:p>
          <a:p>
            <a:pPr eaLnBrk="1" hangingPunct="1">
              <a:lnSpc>
                <a:spcPct val="90000"/>
              </a:lnSpc>
              <a:defRPr/>
            </a:pPr>
            <a:r>
              <a:rPr lang="en-US" dirty="0" smtClean="0">
                <a:cs typeface="+mn-cs"/>
              </a:rPr>
              <a:t>Rome became a nation of spectators</a:t>
            </a:r>
            <a:endParaRPr lang="en-US" sz="2800" dirty="0" smtClean="0">
              <a:cs typeface="+mn-cs"/>
            </a:endParaRPr>
          </a:p>
          <a:p>
            <a:pPr lvl="2" eaLnBrk="1" hangingPunct="1">
              <a:lnSpc>
                <a:spcPct val="90000"/>
              </a:lnSpc>
              <a:defRPr/>
            </a:pPr>
            <a:r>
              <a:rPr lang="en-US" dirty="0" smtClean="0"/>
              <a:t>Mass entertainment, spectacle, and carnage</a:t>
            </a:r>
            <a:endParaRPr lang="en-US" sz="2000" dirty="0" smtClean="0"/>
          </a:p>
          <a:p>
            <a:pPr lvl="1" eaLnBrk="1" hangingPunct="1">
              <a:lnSpc>
                <a:spcPct val="90000"/>
              </a:lnSpc>
              <a:buFontTx/>
              <a:buNone/>
              <a:defRPr/>
            </a:pPr>
            <a:endParaRPr lang="en-US" sz="2400" dirty="0" smtClean="0"/>
          </a:p>
          <a:p>
            <a:pPr eaLnBrk="1" hangingPunct="1">
              <a:lnSpc>
                <a:spcPct val="90000"/>
              </a:lnSpc>
              <a:buFontTx/>
              <a:buNone/>
              <a:defRPr/>
            </a:pPr>
            <a:endParaRPr lang="en-US" sz="2800" dirty="0" smtClean="0">
              <a:cs typeface="+mn-cs"/>
            </a:endParaRPr>
          </a:p>
          <a:p>
            <a:pPr lvl="1" eaLnBrk="1" hangingPunct="1">
              <a:lnSpc>
                <a:spcPct val="90000"/>
              </a:lnSpc>
              <a:buFontTx/>
              <a:buNone/>
              <a:defRPr/>
            </a:pPr>
            <a:endParaRPr lang="en-US" sz="2400" dirty="0" smtClean="0"/>
          </a:p>
        </p:txBody>
      </p:sp>
    </p:spTree>
    <p:extLst>
      <p:ext uri="{BB962C8B-B14F-4D97-AF65-F5344CB8AC3E}">
        <p14:creationId xmlns:p14="http://schemas.microsoft.com/office/powerpoint/2010/main" val="24720840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mtClean="0">
                <a:cs typeface="+mj-cs"/>
              </a:rPr>
              <a:t>Roman Sport and the Military</a:t>
            </a:r>
          </a:p>
        </p:txBody>
      </p:sp>
      <p:sp>
        <p:nvSpPr>
          <p:cNvPr id="40963" name="Rectangle 3"/>
          <p:cNvSpPr>
            <a:spLocks noGrp="1" noChangeArrowheads="1"/>
          </p:cNvSpPr>
          <p:nvPr>
            <p:ph type="body" sz="half" idx="1"/>
          </p:nvPr>
        </p:nvSpPr>
        <p:spPr>
          <a:xfrm>
            <a:off x="685800" y="2133600"/>
            <a:ext cx="4724400" cy="4114800"/>
          </a:xfrm>
        </p:spPr>
        <p:txBody>
          <a:bodyPr>
            <a:normAutofit fontScale="92500" lnSpcReduction="10000"/>
          </a:bodyPr>
          <a:lstStyle/>
          <a:p>
            <a:pPr eaLnBrk="1" hangingPunct="1">
              <a:defRPr/>
            </a:pPr>
            <a:r>
              <a:rPr lang="en-US" sz="2400" smtClean="0">
                <a:cs typeface="+mn-cs"/>
              </a:rPr>
              <a:t>Military extremely important</a:t>
            </a:r>
          </a:p>
          <a:p>
            <a:pPr eaLnBrk="1" hangingPunct="1">
              <a:defRPr/>
            </a:pPr>
            <a:r>
              <a:rPr lang="en-US" sz="2400" smtClean="0">
                <a:cs typeface="+mn-cs"/>
              </a:rPr>
              <a:t>Affected views of physical training</a:t>
            </a:r>
          </a:p>
          <a:p>
            <a:pPr eaLnBrk="1" hangingPunct="1">
              <a:defRPr/>
            </a:pPr>
            <a:r>
              <a:rPr lang="en-US" sz="2400" smtClean="0">
                <a:cs typeface="+mn-cs"/>
              </a:rPr>
              <a:t>Youth were trained to make obedient, disciplined soldiers</a:t>
            </a:r>
          </a:p>
          <a:p>
            <a:pPr eaLnBrk="1" hangingPunct="1">
              <a:defRPr/>
            </a:pPr>
            <a:r>
              <a:rPr lang="en-US" sz="2400" smtClean="0">
                <a:cs typeface="+mn-cs"/>
              </a:rPr>
              <a:t>Prestigious profession</a:t>
            </a:r>
          </a:p>
          <a:p>
            <a:pPr eaLnBrk="1" hangingPunct="1">
              <a:defRPr/>
            </a:pPr>
            <a:r>
              <a:rPr lang="en-US" sz="2400" smtClean="0">
                <a:cs typeface="+mn-cs"/>
              </a:rPr>
              <a:t>Legions were feared throughout ancient world</a:t>
            </a:r>
          </a:p>
          <a:p>
            <a:pPr eaLnBrk="1" hangingPunct="1">
              <a:defRPr/>
            </a:pPr>
            <a:r>
              <a:rPr lang="en-US" sz="2400" smtClean="0">
                <a:cs typeface="+mn-cs"/>
              </a:rPr>
              <a:t>Stoic philosophy supported military system</a:t>
            </a:r>
          </a:p>
        </p:txBody>
      </p:sp>
      <p:pic>
        <p:nvPicPr>
          <p:cNvPr id="112643" name="Picture 6" descr="j009320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2517775"/>
            <a:ext cx="3124200" cy="2968625"/>
          </a:xfrm>
        </p:spPr>
      </p:pic>
    </p:spTree>
    <p:extLst>
      <p:ext uri="{BB962C8B-B14F-4D97-AF65-F5344CB8AC3E}">
        <p14:creationId xmlns:p14="http://schemas.microsoft.com/office/powerpoint/2010/main" val="22464574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1143000"/>
            <a:ext cx="7772400" cy="1143000"/>
          </a:xfrm>
        </p:spPr>
        <p:txBody>
          <a:bodyPr>
            <a:normAutofit fontScale="90000"/>
          </a:bodyPr>
          <a:lstStyle/>
          <a:p>
            <a:pPr eaLnBrk="1" hangingPunct="1">
              <a:defRPr/>
            </a:pPr>
            <a:r>
              <a:rPr lang="en-US" sz="4000" smtClean="0">
                <a:cs typeface="+mj-cs"/>
              </a:rPr>
              <a:t>Roman Science: Claudius Galen</a:t>
            </a:r>
            <a:br>
              <a:rPr lang="en-US" sz="4000" smtClean="0">
                <a:cs typeface="+mj-cs"/>
              </a:rPr>
            </a:br>
            <a:endParaRPr lang="en-US" sz="4000" smtClean="0">
              <a:cs typeface="+mj-cs"/>
            </a:endParaRPr>
          </a:p>
        </p:txBody>
      </p:sp>
      <p:sp>
        <p:nvSpPr>
          <p:cNvPr id="114690" name="Rectangle 3"/>
          <p:cNvSpPr>
            <a:spLocks noGrp="1" noChangeArrowheads="1"/>
          </p:cNvSpPr>
          <p:nvPr>
            <p:ph type="body" sz="half" idx="1"/>
          </p:nvPr>
        </p:nvSpPr>
        <p:spPr>
          <a:xfrm>
            <a:off x="762000" y="1981200"/>
            <a:ext cx="4495800" cy="4114800"/>
          </a:xfrm>
        </p:spPr>
        <p:txBody>
          <a:bodyPr/>
          <a:lstStyle/>
          <a:p>
            <a:pPr eaLnBrk="1" hangingPunct="1">
              <a:defRPr/>
            </a:pPr>
            <a:r>
              <a:rPr lang="en-US" sz="2800">
                <a:latin typeface="Times New Roman" charset="0"/>
                <a:ea typeface="MS PGothic" charset="0"/>
              </a:rPr>
              <a:t>Practiced on gladiators</a:t>
            </a:r>
          </a:p>
          <a:p>
            <a:pPr eaLnBrk="1" hangingPunct="1">
              <a:defRPr/>
            </a:pPr>
            <a:r>
              <a:rPr lang="en-US" sz="2800">
                <a:latin typeface="Times New Roman" charset="0"/>
                <a:ea typeface="MS PGothic" charset="0"/>
              </a:rPr>
              <a:t>First to apply medicine and biomechanics to exercise. </a:t>
            </a:r>
          </a:p>
          <a:p>
            <a:pPr eaLnBrk="1" hangingPunct="1">
              <a:defRPr/>
            </a:pPr>
            <a:r>
              <a:rPr lang="en-US" sz="2800">
                <a:latin typeface="Times New Roman" charset="0"/>
                <a:ea typeface="MS PGothic" charset="0"/>
              </a:rPr>
              <a:t>Opposed to professional athlete</a:t>
            </a:r>
          </a:p>
          <a:p>
            <a:pPr eaLnBrk="1" hangingPunct="1">
              <a:defRPr/>
            </a:pPr>
            <a:r>
              <a:rPr lang="en-US" sz="2800">
                <a:latin typeface="Times New Roman" charset="0"/>
                <a:ea typeface="MS PGothic" charset="0"/>
              </a:rPr>
              <a:t>Agreed with Greeks about </a:t>
            </a:r>
            <a:r>
              <a:rPr lang="ja-JP" altLang="en-US" sz="2800">
                <a:latin typeface="Arial" charset="0"/>
                <a:ea typeface="MS PGothic" charset="0"/>
              </a:rPr>
              <a:t>“</a:t>
            </a:r>
            <a:r>
              <a:rPr lang="en-US" altLang="ja-JP" sz="2800">
                <a:latin typeface="Times New Roman" charset="0"/>
                <a:ea typeface="MS PGothic" charset="0"/>
              </a:rPr>
              <a:t>moderation in all things</a:t>
            </a:r>
            <a:r>
              <a:rPr lang="ja-JP" altLang="en-US" sz="2800">
                <a:latin typeface="Arial" charset="0"/>
                <a:ea typeface="MS PGothic" charset="0"/>
              </a:rPr>
              <a:t>”</a:t>
            </a:r>
            <a:endParaRPr lang="en-US" sz="2800">
              <a:latin typeface="Times New Roman" charset="0"/>
              <a:ea typeface="MS PGothic" charset="0"/>
            </a:endParaRPr>
          </a:p>
        </p:txBody>
      </p:sp>
      <p:pic>
        <p:nvPicPr>
          <p:cNvPr id="114691" name="Picture 4" descr="HM00247_"/>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1400" b="21400"/>
          <a:stretch>
            <a:fillRect/>
          </a:stretch>
        </p:blipFill>
        <p:spPr/>
      </p:pic>
    </p:spTree>
    <p:extLst>
      <p:ext uri="{BB962C8B-B14F-4D97-AF65-F5344CB8AC3E}">
        <p14:creationId xmlns:p14="http://schemas.microsoft.com/office/powerpoint/2010/main" val="39652040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cs typeface="+mj-cs"/>
              </a:rPr>
              <a:t>Women and Sport</a:t>
            </a:r>
          </a:p>
        </p:txBody>
      </p:sp>
      <p:sp>
        <p:nvSpPr>
          <p:cNvPr id="116738" name="Rectangle 3"/>
          <p:cNvSpPr>
            <a:spLocks noGrp="1" noChangeArrowheads="1"/>
          </p:cNvSpPr>
          <p:nvPr>
            <p:ph idx="1"/>
          </p:nvPr>
        </p:nvSpPr>
        <p:spPr>
          <a:xfrm>
            <a:off x="762000" y="2209800"/>
            <a:ext cx="7772400" cy="4038600"/>
          </a:xfrm>
        </p:spPr>
        <p:txBody>
          <a:bodyPr/>
          <a:lstStyle/>
          <a:p>
            <a:pPr eaLnBrk="1" hangingPunct="1">
              <a:lnSpc>
                <a:spcPct val="80000"/>
              </a:lnSpc>
              <a:defRPr/>
            </a:pPr>
            <a:r>
              <a:rPr lang="en-US">
                <a:latin typeface="Times New Roman" charset="0"/>
                <a:ea typeface="MS PGothic" charset="0"/>
              </a:rPr>
              <a:t>Women</a:t>
            </a:r>
            <a:r>
              <a:rPr lang="ja-JP" altLang="en-US">
                <a:latin typeface="Arial" charset="0"/>
                <a:ea typeface="MS PGothic" charset="0"/>
              </a:rPr>
              <a:t>’</a:t>
            </a:r>
            <a:r>
              <a:rPr lang="en-US" altLang="ja-JP">
                <a:latin typeface="Times New Roman" charset="0"/>
                <a:ea typeface="MS PGothic" charset="0"/>
              </a:rPr>
              <a:t>s role not nearly as documented as men</a:t>
            </a:r>
            <a:r>
              <a:rPr lang="ja-JP" altLang="en-US">
                <a:latin typeface="Arial" charset="0"/>
                <a:ea typeface="MS PGothic" charset="0"/>
              </a:rPr>
              <a:t>’</a:t>
            </a:r>
            <a:r>
              <a:rPr lang="en-US" altLang="ja-JP">
                <a:latin typeface="Times New Roman" charset="0"/>
                <a:ea typeface="MS PGothic" charset="0"/>
              </a:rPr>
              <a:t>s role</a:t>
            </a:r>
          </a:p>
          <a:p>
            <a:pPr lvl="1" eaLnBrk="1" hangingPunct="1">
              <a:lnSpc>
                <a:spcPct val="80000"/>
              </a:lnSpc>
              <a:defRPr/>
            </a:pPr>
            <a:r>
              <a:rPr lang="en-US">
                <a:latin typeface="Times New Roman" charset="0"/>
                <a:ea typeface="MS PGothic" charset="0"/>
              </a:rPr>
              <a:t>for entertainment value; not taken seriously</a:t>
            </a:r>
          </a:p>
          <a:p>
            <a:pPr eaLnBrk="1" hangingPunct="1">
              <a:lnSpc>
                <a:spcPct val="80000"/>
              </a:lnSpc>
              <a:defRPr/>
            </a:pPr>
            <a:r>
              <a:rPr lang="en-US">
                <a:latin typeface="Times New Roman" charset="0"/>
                <a:ea typeface="MS PGothic" charset="0"/>
              </a:rPr>
              <a:t>Athletic competition was the domain of Roman men </a:t>
            </a:r>
          </a:p>
          <a:p>
            <a:pPr eaLnBrk="1" hangingPunct="1">
              <a:lnSpc>
                <a:spcPct val="80000"/>
              </a:lnSpc>
              <a:defRPr/>
            </a:pPr>
            <a:r>
              <a:rPr lang="en-US">
                <a:latin typeface="Times New Roman" charset="0"/>
                <a:ea typeface="MS PGothic" charset="0"/>
              </a:rPr>
              <a:t>Women participated in swimming, dancing, ball games, and thermae</a:t>
            </a:r>
          </a:p>
        </p:txBody>
      </p:sp>
    </p:spTree>
    <p:extLst>
      <p:ext uri="{BB962C8B-B14F-4D97-AF65-F5344CB8AC3E}">
        <p14:creationId xmlns:p14="http://schemas.microsoft.com/office/powerpoint/2010/main" val="24142859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mtClean="0">
                <a:cs typeface="+mj-cs"/>
              </a:rPr>
              <a:t>Women and Sport</a:t>
            </a:r>
          </a:p>
        </p:txBody>
      </p:sp>
      <p:sp>
        <p:nvSpPr>
          <p:cNvPr id="118786" name="Rectangle 3"/>
          <p:cNvSpPr>
            <a:spLocks noGrp="1" noChangeArrowheads="1"/>
          </p:cNvSpPr>
          <p:nvPr>
            <p:ph type="body" sz="half" idx="1"/>
          </p:nvPr>
        </p:nvSpPr>
        <p:spPr>
          <a:xfrm>
            <a:off x="685800" y="2133600"/>
            <a:ext cx="4419600" cy="4114800"/>
          </a:xfrm>
        </p:spPr>
        <p:txBody>
          <a:bodyPr/>
          <a:lstStyle/>
          <a:p>
            <a:pPr eaLnBrk="1" hangingPunct="1">
              <a:lnSpc>
                <a:spcPct val="90000"/>
              </a:lnSpc>
              <a:defRPr/>
            </a:pPr>
            <a:r>
              <a:rPr lang="ja-JP" altLang="en-US" sz="2800">
                <a:latin typeface="Arial" charset="0"/>
                <a:ea typeface="MS PGothic" charset="0"/>
              </a:rPr>
              <a:t>“</a:t>
            </a:r>
            <a:r>
              <a:rPr lang="en-US" altLang="ja-JP" sz="2800">
                <a:latin typeface="Times New Roman" charset="0"/>
                <a:ea typeface="MS PGothic" charset="0"/>
              </a:rPr>
              <a:t>Romanized</a:t>
            </a:r>
            <a:r>
              <a:rPr lang="ja-JP" altLang="en-US" sz="2800">
                <a:latin typeface="Arial" charset="0"/>
                <a:ea typeface="MS PGothic" charset="0"/>
              </a:rPr>
              <a:t>”</a:t>
            </a:r>
            <a:r>
              <a:rPr lang="en-US" altLang="ja-JP" sz="2800">
                <a:latin typeface="Times New Roman" charset="0"/>
                <a:ea typeface="MS PGothic" charset="0"/>
              </a:rPr>
              <a:t> Olympic Games had wrestling and running contests for women</a:t>
            </a:r>
          </a:p>
          <a:p>
            <a:pPr eaLnBrk="1" hangingPunct="1">
              <a:lnSpc>
                <a:spcPct val="90000"/>
              </a:lnSpc>
              <a:defRPr/>
            </a:pPr>
            <a:r>
              <a:rPr lang="en-US" sz="2800">
                <a:latin typeface="Times New Roman" charset="0"/>
                <a:ea typeface="MS PGothic" charset="0"/>
              </a:rPr>
              <a:t>Archaeological evidence that women competed as gladiators</a:t>
            </a:r>
          </a:p>
          <a:p>
            <a:pPr lvl="1" eaLnBrk="1" hangingPunct="1">
              <a:lnSpc>
                <a:spcPct val="90000"/>
              </a:lnSpc>
              <a:defRPr/>
            </a:pPr>
            <a:r>
              <a:rPr lang="en-US" sz="2400">
                <a:latin typeface="Times New Roman" charset="0"/>
                <a:ea typeface="MS PGothic" charset="0"/>
              </a:rPr>
              <a:t>Roman officials outlawed participation at certain times</a:t>
            </a:r>
          </a:p>
          <a:p>
            <a:pPr eaLnBrk="1" hangingPunct="1">
              <a:lnSpc>
                <a:spcPct val="90000"/>
              </a:lnSpc>
              <a:defRPr/>
            </a:pPr>
            <a:endParaRPr lang="en-US" sz="2800">
              <a:latin typeface="Times New Roman" charset="0"/>
              <a:ea typeface="MS PGothic" charset="0"/>
            </a:endParaRPr>
          </a:p>
        </p:txBody>
      </p:sp>
      <p:pic>
        <p:nvPicPr>
          <p:cNvPr id="118787" name="Picture 4" descr="j021243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2717800"/>
            <a:ext cx="2819400" cy="2593975"/>
          </a:xfrm>
          <a:solidFill>
            <a:schemeClr val="tx2"/>
          </a:solidFill>
        </p:spPr>
      </p:pic>
    </p:spTree>
    <p:extLst>
      <p:ext uri="{BB962C8B-B14F-4D97-AF65-F5344CB8AC3E}">
        <p14:creationId xmlns:p14="http://schemas.microsoft.com/office/powerpoint/2010/main" val="2611156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cs typeface="+mj-cs"/>
              </a:rPr>
              <a:t>Games and Spectacles</a:t>
            </a:r>
          </a:p>
        </p:txBody>
      </p:sp>
      <p:sp>
        <p:nvSpPr>
          <p:cNvPr id="34819" name="Rectangle 3"/>
          <p:cNvSpPr>
            <a:spLocks noGrp="1" noChangeArrowheads="1"/>
          </p:cNvSpPr>
          <p:nvPr>
            <p:ph idx="1"/>
          </p:nvPr>
        </p:nvSpPr>
        <p:spPr>
          <a:xfrm>
            <a:off x="685800" y="2179638"/>
            <a:ext cx="8458200" cy="4525962"/>
          </a:xfrm>
        </p:spPr>
        <p:txBody>
          <a:bodyPr>
            <a:normAutofit fontScale="92500"/>
          </a:bodyPr>
          <a:lstStyle/>
          <a:p>
            <a:pPr eaLnBrk="1" hangingPunct="1">
              <a:defRPr/>
            </a:pPr>
            <a:r>
              <a:rPr lang="en-US" sz="2800" smtClean="0">
                <a:cs typeface="+mn-cs"/>
              </a:rPr>
              <a:t>Religious holidays became elaborate festivals</a:t>
            </a:r>
          </a:p>
          <a:p>
            <a:pPr eaLnBrk="1" hangingPunct="1">
              <a:defRPr/>
            </a:pPr>
            <a:r>
              <a:rPr lang="en-US" sz="2800" smtClean="0">
                <a:cs typeface="+mn-cs"/>
              </a:rPr>
              <a:t>53 public holidays in 173 B.C.; nearly 200 by 300 A.D.</a:t>
            </a:r>
          </a:p>
          <a:p>
            <a:pPr eaLnBrk="1" hangingPunct="1">
              <a:defRPr/>
            </a:pPr>
            <a:r>
              <a:rPr lang="en-US" sz="2800" smtClean="0">
                <a:cs typeface="+mn-cs"/>
              </a:rPr>
              <a:t>Politicians often funded spectacles to get voter support</a:t>
            </a:r>
          </a:p>
          <a:p>
            <a:pPr eaLnBrk="1" hangingPunct="1">
              <a:defRPr/>
            </a:pPr>
            <a:r>
              <a:rPr lang="en-US" sz="2800" smtClean="0">
                <a:cs typeface="+mn-cs"/>
              </a:rPr>
              <a:t>Spectacles took place frequently to pacify the people </a:t>
            </a:r>
          </a:p>
          <a:p>
            <a:pPr eaLnBrk="1" hangingPunct="1">
              <a:defRPr/>
            </a:pPr>
            <a:r>
              <a:rPr lang="en-US" sz="2800" smtClean="0">
                <a:cs typeface="+mn-cs"/>
              </a:rPr>
              <a:t>Government believed bored citizens would revolt</a:t>
            </a:r>
          </a:p>
          <a:p>
            <a:pPr eaLnBrk="1" hangingPunct="1">
              <a:defRPr/>
            </a:pPr>
            <a:r>
              <a:rPr lang="en-US" sz="2800" smtClean="0">
                <a:cs typeface="+mn-cs"/>
              </a:rPr>
              <a:t>Included gladiatorial fights, horse and chariot races, and various other forms of combat</a:t>
            </a:r>
          </a:p>
        </p:txBody>
      </p:sp>
    </p:spTree>
    <p:extLst>
      <p:ext uri="{BB962C8B-B14F-4D97-AF65-F5344CB8AC3E}">
        <p14:creationId xmlns:p14="http://schemas.microsoft.com/office/powerpoint/2010/main" val="32404506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mtClean="0">
                <a:cs typeface="+mj-cs"/>
              </a:rPr>
              <a:t>Games and Spectacles: Arenas</a:t>
            </a:r>
          </a:p>
        </p:txBody>
      </p:sp>
      <p:sp>
        <p:nvSpPr>
          <p:cNvPr id="53251" name="Rectangle 3"/>
          <p:cNvSpPr>
            <a:spLocks noGrp="1" noChangeArrowheads="1"/>
          </p:cNvSpPr>
          <p:nvPr>
            <p:ph idx="1"/>
          </p:nvPr>
        </p:nvSpPr>
        <p:spPr>
          <a:xfrm>
            <a:off x="685800" y="1828800"/>
            <a:ext cx="7772400" cy="4114800"/>
          </a:xfrm>
        </p:spPr>
        <p:txBody>
          <a:bodyPr>
            <a:normAutofit fontScale="55000" lnSpcReduction="20000"/>
          </a:bodyPr>
          <a:lstStyle/>
          <a:p>
            <a:pPr eaLnBrk="1" hangingPunct="1">
              <a:lnSpc>
                <a:spcPct val="80000"/>
              </a:lnSpc>
              <a:defRPr/>
            </a:pPr>
            <a:r>
              <a:rPr lang="en-US" sz="2800" dirty="0" err="1" smtClean="0">
                <a:cs typeface="+mn-cs"/>
              </a:rPr>
              <a:t>Flavian</a:t>
            </a:r>
            <a:r>
              <a:rPr lang="en-US" sz="2800" dirty="0" smtClean="0">
                <a:cs typeface="+mn-cs"/>
              </a:rPr>
              <a:t> Amphitheater (</a:t>
            </a:r>
            <a:r>
              <a:rPr lang="en-US" sz="2800" dirty="0" err="1" smtClean="0">
                <a:cs typeface="+mn-cs"/>
              </a:rPr>
              <a:t>Colosseum</a:t>
            </a:r>
            <a:r>
              <a:rPr lang="en-US" sz="2800" dirty="0" smtClean="0">
                <a:cs typeface="+mn-cs"/>
              </a:rPr>
              <a:t>)</a:t>
            </a:r>
          </a:p>
          <a:p>
            <a:pPr eaLnBrk="1" hangingPunct="1">
              <a:lnSpc>
                <a:spcPct val="80000"/>
              </a:lnSpc>
              <a:defRPr/>
            </a:pPr>
            <a:r>
              <a:rPr lang="en-US" sz="2800" dirty="0" smtClean="0">
                <a:cs typeface="+mn-cs"/>
              </a:rPr>
              <a:t>Engineering marvel; scented water cooled spectators</a:t>
            </a:r>
          </a:p>
          <a:p>
            <a:pPr eaLnBrk="1" hangingPunct="1">
              <a:lnSpc>
                <a:spcPct val="80000"/>
              </a:lnSpc>
              <a:defRPr/>
            </a:pPr>
            <a:r>
              <a:rPr lang="en-US" sz="2800" dirty="0" smtClean="0">
                <a:cs typeface="+mn-cs"/>
              </a:rPr>
              <a:t>Food and presents thrown to poor</a:t>
            </a:r>
          </a:p>
          <a:p>
            <a:pPr eaLnBrk="1" hangingPunct="1">
              <a:lnSpc>
                <a:spcPct val="80000"/>
              </a:lnSpc>
              <a:defRPr/>
            </a:pPr>
            <a:r>
              <a:rPr lang="en-US" sz="2800" dirty="0" smtClean="0">
                <a:cs typeface="+mn-cs"/>
              </a:rPr>
              <a:t>Space for 50,000 spectators</a:t>
            </a:r>
          </a:p>
          <a:p>
            <a:pPr eaLnBrk="1" hangingPunct="1">
              <a:lnSpc>
                <a:spcPct val="80000"/>
              </a:lnSpc>
              <a:defRPr/>
            </a:pPr>
            <a:r>
              <a:rPr lang="en-US" sz="2800" dirty="0" smtClean="0">
                <a:cs typeface="+mn-cs"/>
              </a:rPr>
              <a:t>Typical agenda:</a:t>
            </a:r>
          </a:p>
          <a:p>
            <a:pPr eaLnBrk="1" hangingPunct="1">
              <a:lnSpc>
                <a:spcPct val="80000"/>
              </a:lnSpc>
              <a:defRPr/>
            </a:pPr>
            <a:r>
              <a:rPr lang="en-US" sz="2800" dirty="0" smtClean="0">
                <a:cs typeface="+mn-cs"/>
              </a:rPr>
              <a:t>Animal fights </a:t>
            </a:r>
          </a:p>
          <a:p>
            <a:pPr eaLnBrk="1" hangingPunct="1">
              <a:lnSpc>
                <a:spcPct val="80000"/>
              </a:lnSpc>
              <a:defRPr/>
            </a:pPr>
            <a:r>
              <a:rPr lang="en-US" sz="2800" dirty="0" smtClean="0">
                <a:cs typeface="+mn-cs"/>
              </a:rPr>
              <a:t>Men and women thrown to the animals</a:t>
            </a:r>
          </a:p>
          <a:p>
            <a:pPr eaLnBrk="1" hangingPunct="1">
              <a:lnSpc>
                <a:spcPct val="80000"/>
              </a:lnSpc>
              <a:defRPr/>
            </a:pPr>
            <a:r>
              <a:rPr lang="en-US" sz="2800" dirty="0" smtClean="0">
                <a:cs typeface="+mn-cs"/>
              </a:rPr>
              <a:t>Gladiator fights last and most popular</a:t>
            </a:r>
          </a:p>
          <a:p>
            <a:pPr eaLnBrk="1" hangingPunct="1">
              <a:lnSpc>
                <a:spcPct val="80000"/>
              </a:lnSpc>
              <a:defRPr/>
            </a:pPr>
            <a:r>
              <a:rPr lang="en-US" sz="2800" dirty="0" smtClean="0">
                <a:cs typeface="+mn-cs"/>
              </a:rPr>
              <a:t>Mass combats also held </a:t>
            </a:r>
          </a:p>
          <a:p>
            <a:pPr eaLnBrk="1" hangingPunct="1">
              <a:lnSpc>
                <a:spcPct val="80000"/>
              </a:lnSpc>
              <a:defRPr/>
            </a:pPr>
            <a:r>
              <a:rPr lang="en-US" sz="2800" dirty="0" smtClean="0">
                <a:cs typeface="+mn-cs"/>
              </a:rPr>
              <a:t>Emperor Claudius (A.D. 52) flooded </a:t>
            </a:r>
            <a:r>
              <a:rPr lang="en-US" sz="2800" dirty="0" err="1" smtClean="0">
                <a:cs typeface="+mn-cs"/>
              </a:rPr>
              <a:t>Colosseum</a:t>
            </a:r>
            <a:r>
              <a:rPr lang="en-US" sz="2800" dirty="0" smtClean="0">
                <a:cs typeface="+mn-cs"/>
              </a:rPr>
              <a:t> and ordered 19,000 slaves onto ships </a:t>
            </a:r>
          </a:p>
          <a:p>
            <a:pPr eaLnBrk="1" hangingPunct="1">
              <a:lnSpc>
                <a:spcPct val="80000"/>
              </a:lnSpc>
              <a:defRPr/>
            </a:pPr>
            <a:endParaRPr lang="en-US" sz="2800" dirty="0" smtClean="0">
              <a:cs typeface="+mn-cs"/>
            </a:endParaRPr>
          </a:p>
        </p:txBody>
      </p:sp>
    </p:spTree>
    <p:extLst>
      <p:ext uri="{BB962C8B-B14F-4D97-AF65-F5344CB8AC3E}">
        <p14:creationId xmlns:p14="http://schemas.microsoft.com/office/powerpoint/2010/main" val="4819831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cs typeface="+mj-cs"/>
              </a:rPr>
              <a:t>Flavian Amphitheater</a:t>
            </a:r>
          </a:p>
        </p:txBody>
      </p:sp>
      <p:pic>
        <p:nvPicPr>
          <p:cNvPr id="124930" name="Picture 4" descr="Colosseu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8024" b="18024"/>
          <a:stretch>
            <a:fillRect/>
          </a:stretch>
        </p:blipFill>
        <p:spPr/>
      </p:pic>
    </p:spTree>
    <p:extLst>
      <p:ext uri="{BB962C8B-B14F-4D97-AF65-F5344CB8AC3E}">
        <p14:creationId xmlns:p14="http://schemas.microsoft.com/office/powerpoint/2010/main" val="3622515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0</TotalTime>
  <Words>754</Words>
  <Application>Microsoft Macintosh PowerPoint</Application>
  <PresentationFormat>On-screen Show (4:3)</PresentationFormat>
  <Paragraphs>98</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Genesis</vt:lpstr>
      <vt:lpstr>Roman Sport Early</vt:lpstr>
      <vt:lpstr> Change Over Time Late</vt:lpstr>
      <vt:lpstr>Roman Sport and the Military</vt:lpstr>
      <vt:lpstr>Roman Science: Claudius Galen </vt:lpstr>
      <vt:lpstr>Women and Sport</vt:lpstr>
      <vt:lpstr>Women and Sport</vt:lpstr>
      <vt:lpstr>Games and Spectacles</vt:lpstr>
      <vt:lpstr>Games and Spectacles: Arenas</vt:lpstr>
      <vt:lpstr>Flavian Amphitheater</vt:lpstr>
      <vt:lpstr>Flavian Amphitheater</vt:lpstr>
      <vt:lpstr>PowerPoint Presentation</vt:lpstr>
      <vt:lpstr>PowerPoint Presentation</vt:lpstr>
      <vt:lpstr>Games and Spectacles</vt:lpstr>
      <vt:lpstr>PowerPoint Presentation</vt:lpstr>
      <vt:lpstr>Chariot Races</vt:lpstr>
      <vt:lpstr>Games and Spectacles: Gladiators</vt:lpstr>
      <vt:lpstr>Sport and Christianity </vt:lpstr>
      <vt:lpstr>Sport and Christianity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Romans and sport Early and Late Eras</dc:title>
  <dc:creator>Annaka</dc:creator>
  <cp:lastModifiedBy>Annaka</cp:lastModifiedBy>
  <cp:revision>2</cp:revision>
  <dcterms:created xsi:type="dcterms:W3CDTF">2016-04-27T21:12:51Z</dcterms:created>
  <dcterms:modified xsi:type="dcterms:W3CDTF">2016-04-27T21:14:16Z</dcterms:modified>
</cp:coreProperties>
</file>