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9" r:id="rId11"/>
    <p:sldId id="270" r:id="rId12"/>
    <p:sldId id="271" r:id="rId13"/>
    <p:sldId id="272" r:id="rId14"/>
    <p:sldId id="273"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0" d="100"/>
          <a:sy n="40" d="100"/>
        </p:scale>
        <p:origin x="-904"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665396-12BD-413B-82AF-DE0929A98227}" type="datetimeFigureOut">
              <a:rPr lang="en-US" smtClean="0"/>
              <a:t>9/19/14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50E99-A372-4F20-84BF-98D753479F29}" type="slidenum">
              <a:rPr lang="en-US" smtClean="0"/>
              <a:t>‹#›</a:t>
            </a:fld>
            <a:endParaRPr lang="en-US"/>
          </a:p>
        </p:txBody>
      </p:sp>
    </p:spTree>
    <p:extLst>
      <p:ext uri="{BB962C8B-B14F-4D97-AF65-F5344CB8AC3E}">
        <p14:creationId xmlns:p14="http://schemas.microsoft.com/office/powerpoint/2010/main" val="2760334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665396-12BD-413B-82AF-DE0929A98227}" type="datetimeFigureOut">
              <a:rPr lang="en-US" smtClean="0"/>
              <a:t>9/19/14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50E99-A372-4F20-84BF-98D753479F29}" type="slidenum">
              <a:rPr lang="en-US" smtClean="0"/>
              <a:t>‹#›</a:t>
            </a:fld>
            <a:endParaRPr lang="en-US"/>
          </a:p>
        </p:txBody>
      </p:sp>
    </p:spTree>
    <p:extLst>
      <p:ext uri="{BB962C8B-B14F-4D97-AF65-F5344CB8AC3E}">
        <p14:creationId xmlns:p14="http://schemas.microsoft.com/office/powerpoint/2010/main" val="1385819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665396-12BD-413B-82AF-DE0929A98227}" type="datetimeFigureOut">
              <a:rPr lang="en-US" smtClean="0"/>
              <a:t>9/19/14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50E99-A372-4F20-84BF-98D753479F29}" type="slidenum">
              <a:rPr lang="en-US" smtClean="0"/>
              <a:t>‹#›</a:t>
            </a:fld>
            <a:endParaRPr lang="en-US"/>
          </a:p>
        </p:txBody>
      </p:sp>
    </p:spTree>
    <p:extLst>
      <p:ext uri="{BB962C8B-B14F-4D97-AF65-F5344CB8AC3E}">
        <p14:creationId xmlns:p14="http://schemas.microsoft.com/office/powerpoint/2010/main" val="352131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665396-12BD-413B-82AF-DE0929A98227}" type="datetimeFigureOut">
              <a:rPr lang="en-US" smtClean="0"/>
              <a:t>9/19/14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50E99-A372-4F20-84BF-98D753479F29}" type="slidenum">
              <a:rPr lang="en-US" smtClean="0"/>
              <a:t>‹#›</a:t>
            </a:fld>
            <a:endParaRPr lang="en-US"/>
          </a:p>
        </p:txBody>
      </p:sp>
    </p:spTree>
    <p:extLst>
      <p:ext uri="{BB962C8B-B14F-4D97-AF65-F5344CB8AC3E}">
        <p14:creationId xmlns:p14="http://schemas.microsoft.com/office/powerpoint/2010/main" val="3279743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665396-12BD-413B-82AF-DE0929A98227}" type="datetimeFigureOut">
              <a:rPr lang="en-US" smtClean="0"/>
              <a:t>9/19/14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50E99-A372-4F20-84BF-98D753479F29}" type="slidenum">
              <a:rPr lang="en-US" smtClean="0"/>
              <a:t>‹#›</a:t>
            </a:fld>
            <a:endParaRPr lang="en-US"/>
          </a:p>
        </p:txBody>
      </p:sp>
    </p:spTree>
    <p:extLst>
      <p:ext uri="{BB962C8B-B14F-4D97-AF65-F5344CB8AC3E}">
        <p14:creationId xmlns:p14="http://schemas.microsoft.com/office/powerpoint/2010/main" val="1962687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665396-12BD-413B-82AF-DE0929A98227}" type="datetimeFigureOut">
              <a:rPr lang="en-US" smtClean="0"/>
              <a:t>9/19/14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50E99-A372-4F20-84BF-98D753479F29}" type="slidenum">
              <a:rPr lang="en-US" smtClean="0"/>
              <a:t>‹#›</a:t>
            </a:fld>
            <a:endParaRPr lang="en-US"/>
          </a:p>
        </p:txBody>
      </p:sp>
    </p:spTree>
    <p:extLst>
      <p:ext uri="{BB962C8B-B14F-4D97-AF65-F5344CB8AC3E}">
        <p14:creationId xmlns:p14="http://schemas.microsoft.com/office/powerpoint/2010/main" val="17781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665396-12BD-413B-82AF-DE0929A98227}" type="datetimeFigureOut">
              <a:rPr lang="en-US" smtClean="0"/>
              <a:t>9/19/14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050E99-A372-4F20-84BF-98D753479F29}" type="slidenum">
              <a:rPr lang="en-US" smtClean="0"/>
              <a:t>‹#›</a:t>
            </a:fld>
            <a:endParaRPr lang="en-US"/>
          </a:p>
        </p:txBody>
      </p:sp>
    </p:spTree>
    <p:extLst>
      <p:ext uri="{BB962C8B-B14F-4D97-AF65-F5344CB8AC3E}">
        <p14:creationId xmlns:p14="http://schemas.microsoft.com/office/powerpoint/2010/main" val="250801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665396-12BD-413B-82AF-DE0929A98227}" type="datetimeFigureOut">
              <a:rPr lang="en-US" smtClean="0"/>
              <a:t>9/19/14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050E99-A372-4F20-84BF-98D753479F29}" type="slidenum">
              <a:rPr lang="en-US" smtClean="0"/>
              <a:t>‹#›</a:t>
            </a:fld>
            <a:endParaRPr lang="en-US"/>
          </a:p>
        </p:txBody>
      </p:sp>
    </p:spTree>
    <p:extLst>
      <p:ext uri="{BB962C8B-B14F-4D97-AF65-F5344CB8AC3E}">
        <p14:creationId xmlns:p14="http://schemas.microsoft.com/office/powerpoint/2010/main" val="39350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65396-12BD-413B-82AF-DE0929A98227}" type="datetimeFigureOut">
              <a:rPr lang="en-US" smtClean="0"/>
              <a:t>9/19/14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050E99-A372-4F20-84BF-98D753479F29}" type="slidenum">
              <a:rPr lang="en-US" smtClean="0"/>
              <a:t>‹#›</a:t>
            </a:fld>
            <a:endParaRPr lang="en-US"/>
          </a:p>
        </p:txBody>
      </p:sp>
    </p:spTree>
    <p:extLst>
      <p:ext uri="{BB962C8B-B14F-4D97-AF65-F5344CB8AC3E}">
        <p14:creationId xmlns:p14="http://schemas.microsoft.com/office/powerpoint/2010/main" val="429118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65396-12BD-413B-82AF-DE0929A98227}" type="datetimeFigureOut">
              <a:rPr lang="en-US" smtClean="0"/>
              <a:t>9/19/14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50E99-A372-4F20-84BF-98D753479F29}" type="slidenum">
              <a:rPr lang="en-US" smtClean="0"/>
              <a:t>‹#›</a:t>
            </a:fld>
            <a:endParaRPr lang="en-US"/>
          </a:p>
        </p:txBody>
      </p:sp>
    </p:spTree>
    <p:extLst>
      <p:ext uri="{BB962C8B-B14F-4D97-AF65-F5344CB8AC3E}">
        <p14:creationId xmlns:p14="http://schemas.microsoft.com/office/powerpoint/2010/main" val="84350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65396-12BD-413B-82AF-DE0929A98227}" type="datetimeFigureOut">
              <a:rPr lang="en-US" smtClean="0"/>
              <a:t>9/19/14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50E99-A372-4F20-84BF-98D753479F29}" type="slidenum">
              <a:rPr lang="en-US" smtClean="0"/>
              <a:t>‹#›</a:t>
            </a:fld>
            <a:endParaRPr lang="en-US"/>
          </a:p>
        </p:txBody>
      </p:sp>
    </p:spTree>
    <p:extLst>
      <p:ext uri="{BB962C8B-B14F-4D97-AF65-F5344CB8AC3E}">
        <p14:creationId xmlns:p14="http://schemas.microsoft.com/office/powerpoint/2010/main" val="26555775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665396-12BD-413B-82AF-DE0929A98227}" type="datetimeFigureOut">
              <a:rPr lang="en-US" smtClean="0"/>
              <a:t>9/19/14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50E99-A372-4F20-84BF-98D753479F29}" type="slidenum">
              <a:rPr lang="en-US" smtClean="0"/>
              <a:t>‹#›</a:t>
            </a:fld>
            <a:endParaRPr lang="en-US"/>
          </a:p>
        </p:txBody>
      </p:sp>
    </p:spTree>
    <p:extLst>
      <p:ext uri="{BB962C8B-B14F-4D97-AF65-F5344CB8AC3E}">
        <p14:creationId xmlns:p14="http://schemas.microsoft.com/office/powerpoint/2010/main" val="2874722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wmf"/><Relationship Id="rId3" Type="http://schemas.openxmlformats.org/officeDocument/2006/relationships/image" Target="../media/image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699804"/>
            <a:ext cx="8305800" cy="2700996"/>
          </a:xfrm>
        </p:spPr>
        <p:txBody>
          <a:bodyPr>
            <a:normAutofit fontScale="92500" lnSpcReduction="20000"/>
          </a:bodyPr>
          <a:lstStyle/>
          <a:p>
            <a:r>
              <a:rPr lang="en-US" dirty="0" smtClean="0"/>
              <a:t>As Columbus was searching for a western route to India and Asia, Spain was building up their empire.  Adventurers, explorers, and conquistadors left the ports of Spain for the new land in hopes of glory and gold.  It would be the greedy and ruthless.  Individuals interested in getting rich quick rather than making peace with Indian tribes.</a:t>
            </a:r>
            <a:endParaRPr lang="en-US" dirty="0"/>
          </a:p>
        </p:txBody>
      </p:sp>
      <p:sp>
        <p:nvSpPr>
          <p:cNvPr id="2" name="Title 1"/>
          <p:cNvSpPr>
            <a:spLocks noGrp="1"/>
          </p:cNvSpPr>
          <p:nvPr>
            <p:ph type="ctrTitle"/>
          </p:nvPr>
        </p:nvSpPr>
        <p:spPr/>
        <p:txBody>
          <a:bodyPr/>
          <a:lstStyle/>
          <a:p>
            <a:r>
              <a:rPr smtClean="0"/>
              <a:t>Spain Builds An Empire</a:t>
            </a:r>
            <a:endParaRPr lang="en-US" dirty="0"/>
          </a:p>
        </p:txBody>
      </p:sp>
      <p:pic>
        <p:nvPicPr>
          <p:cNvPr id="5" name="Picture 4" descr="empire.jpg"/>
          <p:cNvPicPr>
            <a:picLocks noChangeAspect="1"/>
          </p:cNvPicPr>
          <p:nvPr/>
        </p:nvPicPr>
        <p:blipFill>
          <a:blip r:embed="rId2" cstate="print"/>
          <a:srcRect l="20000"/>
          <a:stretch>
            <a:fillRect/>
          </a:stretch>
        </p:blipFill>
        <p:spPr>
          <a:xfrm>
            <a:off x="914400" y="762000"/>
            <a:ext cx="7315200" cy="15615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100673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ontezuma.jpg"/>
          <p:cNvPicPr>
            <a:picLocks noGrp="1" noChangeAspect="1"/>
          </p:cNvPicPr>
          <p:nvPr>
            <p:ph sz="half" idx="1"/>
          </p:nvPr>
        </p:nvPicPr>
        <p:blipFill>
          <a:blip r:embed="rId2" cstate="print"/>
          <a:stretch>
            <a:fillRect/>
          </a:stretch>
        </p:blipFill>
        <p:spPr>
          <a:xfrm>
            <a:off x="533400" y="604598"/>
            <a:ext cx="3962400" cy="5729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4648200" y="685800"/>
            <a:ext cx="4059936" cy="5638800"/>
          </a:xfrm>
        </p:spPr>
        <p:txBody>
          <a:bodyPr>
            <a:normAutofit fontScale="92500"/>
          </a:bodyPr>
          <a:lstStyle/>
          <a:p>
            <a:r>
              <a:rPr lang="en-US" dirty="0" smtClean="0"/>
              <a:t>A prophecy</a:t>
            </a:r>
          </a:p>
          <a:p>
            <a:pPr lvl="1"/>
            <a:r>
              <a:rPr lang="en-US" dirty="0" smtClean="0"/>
              <a:t>Aztec legend predicted that a powerful white-skinned god would come from the east to rule over them.</a:t>
            </a:r>
          </a:p>
          <a:p>
            <a:pPr lvl="1"/>
            <a:r>
              <a:rPr lang="en-US" dirty="0" smtClean="0"/>
              <a:t>Because of this Montezuma welcomes Cortes with open arms.</a:t>
            </a:r>
          </a:p>
          <a:p>
            <a:r>
              <a:rPr lang="en-US" dirty="0" smtClean="0"/>
              <a:t>Montezuma is imprisoned for 6 months.</a:t>
            </a:r>
          </a:p>
          <a:p>
            <a:r>
              <a:rPr lang="en-US" dirty="0" smtClean="0"/>
              <a:t>Shortly after his rescue, the Spanish overthrow the Aztec for good.</a:t>
            </a:r>
            <a:endParaRPr lang="en-US" dirty="0"/>
          </a:p>
        </p:txBody>
      </p:sp>
    </p:spTree>
    <p:extLst>
      <p:ext uri="{BB962C8B-B14F-4D97-AF65-F5344CB8AC3E}">
        <p14:creationId xmlns:p14="http://schemas.microsoft.com/office/powerpoint/2010/main" val="7952132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1532: Francisco Pizarro</a:t>
            </a:r>
            <a:endParaRPr lang="en-US" dirty="0"/>
          </a:p>
        </p:txBody>
      </p:sp>
      <p:pic>
        <p:nvPicPr>
          <p:cNvPr id="6" name="Content Placeholder 5" descr="pizarro.jpg"/>
          <p:cNvPicPr>
            <a:picLocks noGrp="1" noChangeAspect="1"/>
          </p:cNvPicPr>
          <p:nvPr>
            <p:ph sz="half" idx="2"/>
          </p:nvPr>
        </p:nvPicPr>
        <p:blipFill>
          <a:blip r:embed="rId2" cstate="print"/>
          <a:stretch>
            <a:fillRect/>
          </a:stretch>
        </p:blipFill>
        <p:spPr>
          <a:xfrm flipH="1">
            <a:off x="5282722" y="1524000"/>
            <a:ext cx="2790193"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ontent Placeholder 6"/>
          <p:cNvSpPr>
            <a:spLocks noGrp="1"/>
          </p:cNvSpPr>
          <p:nvPr>
            <p:ph sz="half" idx="1"/>
          </p:nvPr>
        </p:nvSpPr>
        <p:spPr>
          <a:xfrm>
            <a:off x="457200" y="1524000"/>
            <a:ext cx="4059936" cy="4953000"/>
          </a:xfrm>
        </p:spPr>
        <p:txBody>
          <a:bodyPr>
            <a:normAutofit lnSpcReduction="10000"/>
          </a:bodyPr>
          <a:lstStyle/>
          <a:p>
            <a:r>
              <a:rPr lang="en-US" dirty="0" smtClean="0"/>
              <a:t>He traveled with Balboa across Panama.</a:t>
            </a:r>
          </a:p>
          <a:p>
            <a:r>
              <a:rPr lang="en-US" dirty="0" smtClean="0"/>
              <a:t>He then set sail south.</a:t>
            </a:r>
          </a:p>
          <a:p>
            <a:r>
              <a:rPr lang="en-US" dirty="0" smtClean="0"/>
              <a:t>He’s the guy who captured Atahualpa, the Inca emperor, and many of his soldiers.</a:t>
            </a:r>
          </a:p>
          <a:p>
            <a:r>
              <a:rPr lang="en-US" dirty="0" smtClean="0"/>
              <a:t>Later he will execute Atahualpa.  Strangled.</a:t>
            </a:r>
          </a:p>
          <a:p>
            <a:r>
              <a:rPr lang="en-US" dirty="0" smtClean="0"/>
              <a:t>Without Atahualpa, the Inca fall to the Spanish.</a:t>
            </a:r>
          </a:p>
          <a:p>
            <a:endParaRPr lang="en-US" dirty="0"/>
          </a:p>
        </p:txBody>
      </p:sp>
    </p:spTree>
    <p:extLst>
      <p:ext uri="{BB962C8B-B14F-4D97-AF65-F5344CB8AC3E}">
        <p14:creationId xmlns:p14="http://schemas.microsoft.com/office/powerpoint/2010/main" val="14854467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tahualpa1.jpg"/>
          <p:cNvPicPr>
            <a:picLocks noGrp="1" noChangeAspect="1"/>
          </p:cNvPicPr>
          <p:nvPr>
            <p:ph sz="half" idx="1"/>
          </p:nvPr>
        </p:nvPicPr>
        <p:blipFill>
          <a:blip r:embed="rId2" cstate="print"/>
          <a:stretch>
            <a:fillRect/>
          </a:stretch>
        </p:blipFill>
        <p:spPr>
          <a:xfrm>
            <a:off x="517626" y="1053844"/>
            <a:ext cx="3825774" cy="4737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5" descr="atahualpa2.jpg"/>
          <p:cNvPicPr>
            <a:picLocks noGrp="1" noChangeAspect="1"/>
          </p:cNvPicPr>
          <p:nvPr>
            <p:ph sz="half" idx="2"/>
          </p:nvPr>
        </p:nvPicPr>
        <p:blipFill>
          <a:blip r:embed="rId3" cstate="print"/>
          <a:stretch>
            <a:fillRect/>
          </a:stretch>
        </p:blipFill>
        <p:spPr>
          <a:xfrm>
            <a:off x="4619685" y="1676400"/>
            <a:ext cx="4067115" cy="3613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026364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Reasons For Spanish Victories</a:t>
            </a:r>
            <a:endParaRPr lang="en-US" dirty="0"/>
          </a:p>
        </p:txBody>
      </p:sp>
      <p:sp>
        <p:nvSpPr>
          <p:cNvPr id="3" name="Text Placeholder 2"/>
          <p:cNvSpPr>
            <a:spLocks noGrp="1"/>
          </p:cNvSpPr>
          <p:nvPr>
            <p:ph type="body" idx="1"/>
          </p:nvPr>
        </p:nvSpPr>
        <p:spPr/>
        <p:txBody>
          <a:bodyPr/>
          <a:lstStyle/>
          <a:p>
            <a:r>
              <a:rPr lang="en-US" dirty="0" smtClean="0"/>
              <a:t>(1) The Spanish had superior military equipment.  (2)  They also were protected by steel armor and of course they had guns.</a:t>
            </a:r>
            <a:endParaRPr lang="en-US" dirty="0"/>
          </a:p>
        </p:txBody>
      </p:sp>
      <p:pic>
        <p:nvPicPr>
          <p:cNvPr id="3074" name="Picture 2" descr="C:\Documents and Settings\Owner\Local Settings\Temporary Internet Files\Content.IE5\PCRP1IRN\MCPE01562_0000[1].wmf"/>
          <p:cNvPicPr>
            <a:picLocks noChangeAspect="1" noChangeArrowheads="1"/>
          </p:cNvPicPr>
          <p:nvPr/>
        </p:nvPicPr>
        <p:blipFill>
          <a:blip r:embed="rId2" cstate="print"/>
          <a:srcRect/>
          <a:stretch>
            <a:fillRect/>
          </a:stretch>
        </p:blipFill>
        <p:spPr bwMode="auto">
          <a:xfrm>
            <a:off x="2895600" y="569614"/>
            <a:ext cx="3293952" cy="3468986"/>
          </a:xfrm>
          <a:prstGeom prst="rect">
            <a:avLst/>
          </a:prstGeom>
          <a:noFill/>
        </p:spPr>
      </p:pic>
    </p:spTree>
    <p:extLst>
      <p:ext uri="{BB962C8B-B14F-4D97-AF65-F5344CB8AC3E}">
        <p14:creationId xmlns:p14="http://schemas.microsoft.com/office/powerpoint/2010/main" val="24960584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Reasons For Native Losses</a:t>
            </a:r>
            <a:endParaRPr lang="en-US" dirty="0"/>
          </a:p>
        </p:txBody>
      </p:sp>
      <p:sp>
        <p:nvSpPr>
          <p:cNvPr id="3" name="Text Placeholder 2"/>
          <p:cNvSpPr>
            <a:spLocks noGrp="1"/>
          </p:cNvSpPr>
          <p:nvPr>
            <p:ph type="body" idx="1"/>
          </p:nvPr>
        </p:nvSpPr>
        <p:spPr/>
        <p:txBody>
          <a:bodyPr/>
          <a:lstStyle/>
          <a:p>
            <a:r>
              <a:rPr lang="en-US" dirty="0" smtClean="0"/>
              <a:t>The following are the main reasons why the Native Americans lost their fight against the Spanish.</a:t>
            </a:r>
            <a:endParaRPr lang="en-US" dirty="0"/>
          </a:p>
        </p:txBody>
      </p:sp>
      <p:pic>
        <p:nvPicPr>
          <p:cNvPr id="4102" name="Picture 6" descr="C:\Documents and Settings\Owner\Local Settings\Temporary Internet Files\Content.IE5\PCRP1IRN\MCj01286900000[1].wmf"/>
          <p:cNvPicPr>
            <a:picLocks noChangeAspect="1" noChangeArrowheads="1"/>
          </p:cNvPicPr>
          <p:nvPr/>
        </p:nvPicPr>
        <p:blipFill>
          <a:blip r:embed="rId2" cstate="print"/>
          <a:srcRect/>
          <a:stretch>
            <a:fillRect/>
          </a:stretch>
        </p:blipFill>
        <p:spPr bwMode="auto">
          <a:xfrm>
            <a:off x="2693406" y="457200"/>
            <a:ext cx="3478794" cy="3557449"/>
          </a:xfrm>
          <a:prstGeom prst="rect">
            <a:avLst/>
          </a:prstGeom>
          <a:noFill/>
        </p:spPr>
      </p:pic>
    </p:spTree>
    <p:extLst>
      <p:ext uri="{BB962C8B-B14F-4D97-AF65-F5344CB8AC3E}">
        <p14:creationId xmlns:p14="http://schemas.microsoft.com/office/powerpoint/2010/main" val="25249995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59936" cy="4953000"/>
          </a:xfrm>
        </p:spPr>
        <p:txBody>
          <a:bodyPr>
            <a:normAutofit lnSpcReduction="10000"/>
          </a:bodyPr>
          <a:lstStyle/>
          <a:p>
            <a:r>
              <a:rPr lang="en-US" dirty="0" smtClean="0"/>
              <a:t>Relied on clubs, bows and arrows, and spears.</a:t>
            </a:r>
          </a:p>
          <a:p>
            <a:r>
              <a:rPr lang="en-US" dirty="0" smtClean="0"/>
              <a:t>Never had seen a horse before.</a:t>
            </a:r>
          </a:p>
          <a:p>
            <a:r>
              <a:rPr lang="en-US" dirty="0" smtClean="0"/>
              <a:t>Slow to fight due to the prophecy.</a:t>
            </a:r>
          </a:p>
          <a:p>
            <a:r>
              <a:rPr lang="en-US" dirty="0" smtClean="0"/>
              <a:t>Fell victim to European diseases:</a:t>
            </a:r>
          </a:p>
          <a:p>
            <a:pPr lvl="1"/>
            <a:r>
              <a:rPr lang="en-US" dirty="0" smtClean="0"/>
              <a:t>Chicken Pox</a:t>
            </a:r>
          </a:p>
          <a:p>
            <a:pPr lvl="1"/>
            <a:r>
              <a:rPr lang="en-US" dirty="0" smtClean="0"/>
              <a:t>Measles</a:t>
            </a:r>
          </a:p>
          <a:p>
            <a:pPr lvl="1"/>
            <a:r>
              <a:rPr lang="en-US" dirty="0" smtClean="0"/>
              <a:t>Influenza</a:t>
            </a:r>
            <a:endParaRPr lang="en-US" dirty="0"/>
          </a:p>
        </p:txBody>
      </p:sp>
      <p:pic>
        <p:nvPicPr>
          <p:cNvPr id="5" name="Content Placeholder 4" descr="incawarrior.jpg"/>
          <p:cNvPicPr>
            <a:picLocks noGrp="1" noChangeAspect="1"/>
          </p:cNvPicPr>
          <p:nvPr>
            <p:ph sz="half" idx="2"/>
          </p:nvPr>
        </p:nvPicPr>
        <p:blipFill>
          <a:blip r:embed="rId2" cstate="print"/>
          <a:stretch>
            <a:fillRect/>
          </a:stretch>
        </p:blipFill>
        <p:spPr>
          <a:xfrm>
            <a:off x="4419600" y="672041"/>
            <a:ext cx="4125119" cy="5500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4066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Vocabulary</a:t>
            </a:r>
            <a:endParaRPr lang="en-US" dirty="0"/>
          </a:p>
        </p:txBody>
      </p:sp>
      <p:sp>
        <p:nvSpPr>
          <p:cNvPr id="3" name="Text Placeholder 2"/>
          <p:cNvSpPr>
            <a:spLocks noGrp="1"/>
          </p:cNvSpPr>
          <p:nvPr>
            <p:ph type="body" idx="1"/>
          </p:nvPr>
        </p:nvSpPr>
        <p:spPr>
          <a:xfrm>
            <a:off x="685800" y="4958864"/>
            <a:ext cx="7924800" cy="1137136"/>
          </a:xfrm>
        </p:spPr>
        <p:txBody>
          <a:bodyPr>
            <a:normAutofit/>
          </a:bodyPr>
          <a:lstStyle/>
          <a:p>
            <a:r>
              <a:rPr lang="en-US" dirty="0" smtClean="0"/>
              <a:t>The following are terms and definitions you’ll need to know.  Some of the terms might be familiar, but others won’t so study them all.</a:t>
            </a:r>
            <a:endParaRPr lang="en-US" dirty="0"/>
          </a:p>
        </p:txBody>
      </p:sp>
      <p:pic>
        <p:nvPicPr>
          <p:cNvPr id="1027" name="Picture 3" descr="C:\Documents and Settings\Owner\Local Settings\Temporary Internet Files\Content.IE5\PCRP1IRN\MCj04123980000[1].wmf"/>
          <p:cNvPicPr>
            <a:picLocks noChangeAspect="1" noChangeArrowheads="1"/>
          </p:cNvPicPr>
          <p:nvPr/>
        </p:nvPicPr>
        <p:blipFill>
          <a:blip r:embed="rId2" cstate="print"/>
          <a:srcRect/>
          <a:stretch>
            <a:fillRect/>
          </a:stretch>
        </p:blipFill>
        <p:spPr bwMode="auto">
          <a:xfrm>
            <a:off x="2362200" y="838200"/>
            <a:ext cx="4393455" cy="2945394"/>
          </a:xfrm>
          <a:prstGeom prst="rect">
            <a:avLst/>
          </a:prstGeom>
          <a:noFill/>
        </p:spPr>
      </p:pic>
    </p:spTree>
    <p:extLst>
      <p:ext uri="{BB962C8B-B14F-4D97-AF65-F5344CB8AC3E}">
        <p14:creationId xmlns:p14="http://schemas.microsoft.com/office/powerpoint/2010/main" val="24918025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59936" cy="4572000"/>
          </a:xfrm>
        </p:spPr>
        <p:txBody>
          <a:bodyPr/>
          <a:lstStyle/>
          <a:p>
            <a:r>
              <a:rPr lang="en-US" u="sng" dirty="0" smtClean="0"/>
              <a:t>Conquistador:</a:t>
            </a:r>
            <a:r>
              <a:rPr lang="en-US" dirty="0" smtClean="0"/>
              <a:t> Spanish word for conqueror.</a:t>
            </a:r>
          </a:p>
          <a:p>
            <a:r>
              <a:rPr lang="en-US" u="sng" dirty="0" smtClean="0"/>
              <a:t>West Indies:</a:t>
            </a:r>
            <a:r>
              <a:rPr lang="en-US" dirty="0" smtClean="0"/>
              <a:t> Another word for the Caribbean Islands.</a:t>
            </a:r>
          </a:p>
          <a:p>
            <a:r>
              <a:rPr lang="en-US" u="sng" dirty="0" smtClean="0"/>
              <a:t>Borderlands:</a:t>
            </a:r>
            <a:r>
              <a:rPr lang="en-US" dirty="0" smtClean="0"/>
              <a:t> The lower portion of the United States today.  Spanning across Florida to California.</a:t>
            </a:r>
            <a:endParaRPr lang="en-US" dirty="0"/>
          </a:p>
        </p:txBody>
      </p:sp>
      <p:pic>
        <p:nvPicPr>
          <p:cNvPr id="9" name="Content Placeholder 8" descr="westindies.jpg"/>
          <p:cNvPicPr>
            <a:picLocks noGrp="1" noChangeAspect="1"/>
          </p:cNvPicPr>
          <p:nvPr>
            <p:ph sz="half" idx="2"/>
          </p:nvPr>
        </p:nvPicPr>
        <p:blipFill>
          <a:blip r:embed="rId2" cstate="print"/>
          <a:stretch>
            <a:fillRect/>
          </a:stretch>
        </p:blipFill>
        <p:spPr>
          <a:xfrm>
            <a:off x="4572001" y="985913"/>
            <a:ext cx="3960538" cy="4881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494781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lantation.jpg"/>
          <p:cNvPicPr>
            <a:picLocks noGrp="1" noChangeAspect="1"/>
          </p:cNvPicPr>
          <p:nvPr>
            <p:ph sz="half" idx="1"/>
          </p:nvPr>
        </p:nvPicPr>
        <p:blipFill>
          <a:blip r:embed="rId2" cstate="print"/>
          <a:stretch>
            <a:fillRect/>
          </a:stretch>
        </p:blipFill>
        <p:spPr>
          <a:xfrm>
            <a:off x="457200" y="1761156"/>
            <a:ext cx="4059238" cy="29632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p:txBody>
          <a:bodyPr>
            <a:normAutofit/>
          </a:bodyPr>
          <a:lstStyle/>
          <a:p>
            <a:r>
              <a:rPr lang="en-US" u="sng" dirty="0" smtClean="0"/>
              <a:t>Presidios:</a:t>
            </a:r>
            <a:r>
              <a:rPr lang="en-US" dirty="0" smtClean="0"/>
              <a:t> A fort where soldiers lived in the Spanish colonies.</a:t>
            </a:r>
          </a:p>
          <a:p>
            <a:r>
              <a:rPr lang="en-US" u="sng" dirty="0" smtClean="0"/>
              <a:t>Plantation:</a:t>
            </a:r>
            <a:r>
              <a:rPr lang="en-US" dirty="0" smtClean="0"/>
              <a:t> A large estate farmed by many workers, usually slaves.</a:t>
            </a:r>
          </a:p>
          <a:p>
            <a:pPr lvl="1"/>
            <a:r>
              <a:rPr lang="en-US" dirty="0" smtClean="0"/>
              <a:t>Think “Gone With The Wind.”</a:t>
            </a:r>
            <a:endParaRPr lang="en-US" dirty="0"/>
          </a:p>
        </p:txBody>
      </p:sp>
    </p:spTree>
    <p:extLst>
      <p:ext uri="{BB962C8B-B14F-4D97-AF65-F5344CB8AC3E}">
        <p14:creationId xmlns:p14="http://schemas.microsoft.com/office/powerpoint/2010/main" val="3019649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Adventurers &amp; Explorers</a:t>
            </a:r>
            <a:endParaRPr lang="en-US" dirty="0"/>
          </a:p>
        </p:txBody>
      </p:sp>
      <p:sp>
        <p:nvSpPr>
          <p:cNvPr id="3" name="Text Placeholder 2"/>
          <p:cNvSpPr>
            <a:spLocks noGrp="1"/>
          </p:cNvSpPr>
          <p:nvPr>
            <p:ph type="body" idx="1"/>
          </p:nvPr>
        </p:nvSpPr>
        <p:spPr>
          <a:xfrm>
            <a:off x="685800" y="4958864"/>
            <a:ext cx="7924800" cy="1137136"/>
          </a:xfrm>
        </p:spPr>
        <p:txBody>
          <a:bodyPr>
            <a:normAutofit/>
          </a:bodyPr>
          <a:lstStyle/>
          <a:p>
            <a:r>
              <a:rPr lang="en-US" dirty="0" smtClean="0"/>
              <a:t>Who would become famous?  And who would erase thousands of years of culture from the face of this earth in a matter of months?</a:t>
            </a:r>
            <a:endParaRPr lang="en-US" dirty="0"/>
          </a:p>
        </p:txBody>
      </p:sp>
      <p:pic>
        <p:nvPicPr>
          <p:cNvPr id="2059" name="Picture 11" descr="C:\Documents and Settings\Owner\Local Settings\Temporary Internet Files\Content.IE5\GSQ54BYA\MCBD06678_0000[1].wmf"/>
          <p:cNvPicPr>
            <a:picLocks noChangeAspect="1" noChangeArrowheads="1"/>
          </p:cNvPicPr>
          <p:nvPr/>
        </p:nvPicPr>
        <p:blipFill>
          <a:blip r:embed="rId2" cstate="print"/>
          <a:srcRect/>
          <a:stretch>
            <a:fillRect/>
          </a:stretch>
        </p:blipFill>
        <p:spPr bwMode="auto">
          <a:xfrm>
            <a:off x="4648200" y="990600"/>
            <a:ext cx="3726942" cy="2767513"/>
          </a:xfrm>
          <a:prstGeom prst="rect">
            <a:avLst/>
          </a:prstGeom>
          <a:noFill/>
        </p:spPr>
      </p:pic>
      <p:pic>
        <p:nvPicPr>
          <p:cNvPr id="2060" name="Picture 12" descr="C:\Documents and Settings\Owner\Local Settings\Temporary Internet Files\Content.IE5\PCRP1IRN\MCBD05400_0000[1].wmf"/>
          <p:cNvPicPr>
            <a:picLocks noChangeAspect="1" noChangeArrowheads="1"/>
          </p:cNvPicPr>
          <p:nvPr/>
        </p:nvPicPr>
        <p:blipFill>
          <a:blip r:embed="rId3" cstate="print"/>
          <a:srcRect/>
          <a:stretch>
            <a:fillRect/>
          </a:stretch>
        </p:blipFill>
        <p:spPr bwMode="auto">
          <a:xfrm>
            <a:off x="1219200" y="533400"/>
            <a:ext cx="2654174" cy="3404103"/>
          </a:xfrm>
          <a:prstGeom prst="rect">
            <a:avLst/>
          </a:prstGeom>
          <a:noFill/>
        </p:spPr>
      </p:pic>
    </p:spTree>
    <p:extLst>
      <p:ext uri="{BB962C8B-B14F-4D97-AF65-F5344CB8AC3E}">
        <p14:creationId xmlns:p14="http://schemas.microsoft.com/office/powerpoint/2010/main" val="13136932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1513: Vasco Nunez de Balboa</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He made his way through present-day Panama.</a:t>
            </a:r>
          </a:p>
          <a:p>
            <a:r>
              <a:rPr lang="en-US" dirty="0" smtClean="0"/>
              <a:t>After 25 days, he came out of the jungle to see the Pacific Ocean.</a:t>
            </a:r>
          </a:p>
          <a:p>
            <a:r>
              <a:rPr lang="en-US" dirty="0" smtClean="0"/>
              <a:t>He will claim the ocean for Spain.</a:t>
            </a:r>
          </a:p>
          <a:p>
            <a:r>
              <a:rPr lang="en-US" dirty="0" smtClean="0"/>
              <a:t>Has the United States ever done this?</a:t>
            </a:r>
            <a:endParaRPr lang="en-US" dirty="0"/>
          </a:p>
        </p:txBody>
      </p:sp>
      <p:pic>
        <p:nvPicPr>
          <p:cNvPr id="7" name="Content Placeholder 6" descr="vasconunezdebalboa.jpg"/>
          <p:cNvPicPr>
            <a:picLocks noGrp="1" noChangeAspect="1"/>
          </p:cNvPicPr>
          <p:nvPr>
            <p:ph sz="half" idx="2"/>
          </p:nvPr>
        </p:nvPicPr>
        <p:blipFill>
          <a:blip r:embed="rId2" cstate="print"/>
          <a:stretch>
            <a:fillRect/>
          </a:stretch>
        </p:blipFill>
        <p:spPr>
          <a:xfrm>
            <a:off x="5115527" y="1524000"/>
            <a:ext cx="3124583"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334888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1519: Ferdinand Magellan</a:t>
            </a:r>
            <a:endParaRPr lang="en-US" dirty="0"/>
          </a:p>
        </p:txBody>
      </p:sp>
      <p:pic>
        <p:nvPicPr>
          <p:cNvPr id="5" name="Content Placeholder 4" descr="magellan.jpg"/>
          <p:cNvPicPr>
            <a:picLocks noGrp="1" noChangeAspect="1"/>
          </p:cNvPicPr>
          <p:nvPr>
            <p:ph sz="half" idx="1"/>
          </p:nvPr>
        </p:nvPicPr>
        <p:blipFill>
          <a:blip r:embed="rId2" cstate="print"/>
          <a:stretch>
            <a:fillRect/>
          </a:stretch>
        </p:blipFill>
        <p:spPr>
          <a:xfrm flipH="1">
            <a:off x="751991" y="1600200"/>
            <a:ext cx="3529478"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4648200" y="1524000"/>
            <a:ext cx="4059936" cy="4953000"/>
          </a:xfrm>
        </p:spPr>
        <p:txBody>
          <a:bodyPr>
            <a:normAutofit fontScale="92500" lnSpcReduction="20000"/>
          </a:bodyPr>
          <a:lstStyle/>
          <a:p>
            <a:r>
              <a:rPr lang="en-US" dirty="0" smtClean="0"/>
              <a:t>Magellan and his crew head to the East Indies.</a:t>
            </a:r>
          </a:p>
          <a:p>
            <a:r>
              <a:rPr lang="en-US" dirty="0" smtClean="0"/>
              <a:t>When they ran out of food, they ate rats and sawdust.</a:t>
            </a:r>
          </a:p>
          <a:p>
            <a:r>
              <a:rPr lang="en-US" dirty="0" smtClean="0"/>
              <a:t>Out of 5 ships and about 250 crew members, only one ship and 18 sailors returned to Spain in 1522.  Three years after they set out.</a:t>
            </a:r>
          </a:p>
          <a:p>
            <a:r>
              <a:rPr lang="en-US" dirty="0" smtClean="0"/>
              <a:t>They made the record books.</a:t>
            </a:r>
            <a:endParaRPr lang="en-US" dirty="0"/>
          </a:p>
        </p:txBody>
      </p:sp>
    </p:spTree>
    <p:extLst>
      <p:ext uri="{BB962C8B-B14F-4D97-AF65-F5344CB8AC3E}">
        <p14:creationId xmlns:p14="http://schemas.microsoft.com/office/powerpoint/2010/main" val="1810347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gellanmap.png"/>
          <p:cNvPicPr>
            <a:picLocks noChangeAspect="1"/>
          </p:cNvPicPr>
          <p:nvPr/>
        </p:nvPicPr>
        <p:blipFill>
          <a:blip r:embed="rId2" cstate="print"/>
          <a:stretch>
            <a:fillRect/>
          </a:stretch>
        </p:blipFill>
        <p:spPr>
          <a:xfrm>
            <a:off x="443784" y="1143000"/>
            <a:ext cx="8256434"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586761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1519: Hernando Cortes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Cortes and his men arrive in present-day Mexico.</a:t>
            </a:r>
          </a:p>
          <a:p>
            <a:r>
              <a:rPr lang="en-US" dirty="0" smtClean="0"/>
              <a:t>The Aztec were waiting.</a:t>
            </a:r>
          </a:p>
          <a:p>
            <a:pPr lvl="1"/>
            <a:r>
              <a:rPr lang="en-US" dirty="0" smtClean="0"/>
              <a:t>A large house floating on the sea.</a:t>
            </a:r>
          </a:p>
          <a:p>
            <a:pPr lvl="1"/>
            <a:r>
              <a:rPr lang="en-US" dirty="0" smtClean="0"/>
              <a:t>It was filled white men with long, thick beards.</a:t>
            </a:r>
          </a:p>
          <a:p>
            <a:r>
              <a:rPr lang="en-US" dirty="0" smtClean="0"/>
              <a:t>Lets review the background behind the Aztec.</a:t>
            </a:r>
            <a:endParaRPr lang="en-US" dirty="0"/>
          </a:p>
        </p:txBody>
      </p:sp>
      <p:pic>
        <p:nvPicPr>
          <p:cNvPr id="5" name="Content Placeholder 4" descr="cortes.jpg"/>
          <p:cNvPicPr>
            <a:picLocks noGrp="1" noChangeAspect="1"/>
          </p:cNvPicPr>
          <p:nvPr>
            <p:ph sz="half" idx="2"/>
          </p:nvPr>
        </p:nvPicPr>
        <p:blipFill>
          <a:blip r:embed="rId2" cstate="print"/>
          <a:stretch>
            <a:fillRect/>
          </a:stretch>
        </p:blipFill>
        <p:spPr>
          <a:xfrm>
            <a:off x="4850015" y="1524000"/>
            <a:ext cx="3655608"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71252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541</Words>
  <Application>Microsoft Macintosh PowerPoint</Application>
  <PresentationFormat>On-screen Show (4:3)</PresentationFormat>
  <Paragraphs>50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Spain Builds An Empire</vt:lpstr>
      <vt:lpstr>Vocabulary</vt:lpstr>
      <vt:lpstr>PowerPoint Presentation</vt:lpstr>
      <vt:lpstr>PowerPoint Presentation</vt:lpstr>
      <vt:lpstr>Adventurers &amp; Explorers</vt:lpstr>
      <vt:lpstr>1513: Vasco Nunez de Balboa</vt:lpstr>
      <vt:lpstr>1519: Ferdinand Magellan</vt:lpstr>
      <vt:lpstr>PowerPoint Presentation</vt:lpstr>
      <vt:lpstr>1519: Hernando Cortes</vt:lpstr>
      <vt:lpstr>PowerPoint Presentation</vt:lpstr>
      <vt:lpstr>1532: Francisco Pizarro</vt:lpstr>
      <vt:lpstr>PowerPoint Presentation</vt:lpstr>
      <vt:lpstr>Reasons For Spanish Victories</vt:lpstr>
      <vt:lpstr>Reasons For Native Losses</vt:lpstr>
      <vt:lpstr>PowerPoint Presentation</vt:lpstr>
    </vt:vector>
  </TitlesOfParts>
  <Company>TCSD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Spain Builds An Empire</dc:title>
  <dc:creator>Annaka Nay</dc:creator>
  <cp:lastModifiedBy>Annaka</cp:lastModifiedBy>
  <cp:revision>3</cp:revision>
  <dcterms:created xsi:type="dcterms:W3CDTF">2011-10-17T13:53:11Z</dcterms:created>
  <dcterms:modified xsi:type="dcterms:W3CDTF">2014-09-20T00:41:27Z</dcterms:modified>
</cp:coreProperties>
</file>