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1" r:id="rId3"/>
    <p:sldId id="267" r:id="rId4"/>
    <p:sldId id="256" r:id="rId5"/>
    <p:sldId id="258" r:id="rId6"/>
    <p:sldId id="259" r:id="rId7"/>
    <p:sldId id="260" r:id="rId8"/>
    <p:sldId id="262" r:id="rId9"/>
    <p:sldId id="263"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2348F77-F4AE-4155-BDEA-C2A3A9B9647C}"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0CB94A-8779-463C-BFEE-968294812B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348F77-F4AE-4155-BDEA-C2A3A9B9647C}"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0CB94A-8779-463C-BFEE-968294812B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348F77-F4AE-4155-BDEA-C2A3A9B9647C}"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0CB94A-8779-463C-BFEE-968294812B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348F77-F4AE-4155-BDEA-C2A3A9B9647C}"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0CB94A-8779-463C-BFEE-968294812B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02348F77-F4AE-4155-BDEA-C2A3A9B9647C}"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0CB94A-8779-463C-BFEE-968294812B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2348F77-F4AE-4155-BDEA-C2A3A9B9647C}" type="datetimeFigureOut">
              <a:rPr lang="en-US" smtClean="0"/>
              <a:pPr/>
              <a:t>3/17/2014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0CB94A-8779-463C-BFEE-968294812BA2}"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348F77-F4AE-4155-BDEA-C2A3A9B9647C}" type="datetimeFigureOut">
              <a:rPr lang="en-US" smtClean="0"/>
              <a:pPr/>
              <a:t>3/17/2014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0CB94A-8779-463C-BFEE-968294812B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348F77-F4AE-4155-BDEA-C2A3A9B9647C}" type="datetimeFigureOut">
              <a:rPr lang="en-US" smtClean="0"/>
              <a:pPr/>
              <a:t>3/17/2014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0CB94A-8779-463C-BFEE-968294812B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348F77-F4AE-4155-BDEA-C2A3A9B9647C}" type="datetimeFigureOut">
              <a:rPr lang="en-US" smtClean="0"/>
              <a:pPr/>
              <a:t>3/17/2014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0CB94A-8779-463C-BFEE-968294812B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02348F77-F4AE-4155-BDEA-C2A3A9B9647C}" type="datetimeFigureOut">
              <a:rPr lang="en-US" smtClean="0"/>
              <a:pPr/>
              <a:t>3/17/2014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80CB94A-8779-463C-BFEE-968294812B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48F77-F4AE-4155-BDEA-C2A3A9B9647C}" type="datetimeFigureOut">
              <a:rPr lang="en-US" smtClean="0"/>
              <a:pPr/>
              <a:t>3/17/2014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0CB94A-8779-463C-BFEE-968294812B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02348F77-F4AE-4155-BDEA-C2A3A9B9647C}" type="datetimeFigureOut">
              <a:rPr lang="en-US" smtClean="0"/>
              <a:pPr/>
              <a:t>3/17/2014</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80CB94A-8779-463C-BFEE-968294812B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4.gif"/><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Great_Britain" TargetMode="External"/><Relationship Id="rId2" Type="http://schemas.openxmlformats.org/officeDocument/2006/relationships/hyperlink" Target="http://en.wikipedia.org/wiki/Oregon_boundary_dispute" TargetMode="External"/><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hyperlink" Target="http://en.wikipedia.org/wiki/Oregon_Countr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Louisiana Purchase</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30055103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people</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b="0" dirty="0" smtClean="0"/>
              <a:t>Thomas Jefferson</a:t>
            </a:r>
          </a:p>
          <a:p>
            <a:pPr lvl="2">
              <a:buFont typeface="Arial" pitchFamily="34" charset="0"/>
              <a:buChar char="•"/>
            </a:pPr>
            <a:r>
              <a:rPr lang="en-US" dirty="0" smtClean="0"/>
              <a:t>President of the United States who accepted the purchase</a:t>
            </a:r>
            <a:endParaRPr lang="en-US" b="0" dirty="0" smtClean="0"/>
          </a:p>
          <a:p>
            <a:pPr>
              <a:buFont typeface="Arial" pitchFamily="34" charset="0"/>
              <a:buChar char="•"/>
            </a:pPr>
            <a:r>
              <a:rPr lang="en-US" b="0" dirty="0" smtClean="0"/>
              <a:t>Napoleon Bonaparte</a:t>
            </a:r>
          </a:p>
          <a:p>
            <a:pPr lvl="2">
              <a:buFont typeface="Arial" pitchFamily="34" charset="0"/>
              <a:buChar char="•"/>
            </a:pPr>
            <a:r>
              <a:rPr lang="en-US" dirty="0" smtClean="0"/>
              <a:t>French emperor who sold the land</a:t>
            </a:r>
            <a:endParaRPr lang="en-US" b="0" dirty="0" smtClean="0"/>
          </a:p>
          <a:p>
            <a:pPr>
              <a:buFont typeface="Arial" pitchFamily="34" charset="0"/>
              <a:buChar char="•"/>
            </a:pPr>
            <a:r>
              <a:rPr lang="en-US" b="0" dirty="0" smtClean="0"/>
              <a:t>Robert R. Livingston and James Monroe</a:t>
            </a:r>
          </a:p>
          <a:p>
            <a:pPr lvl="2">
              <a:buFont typeface="Arial" pitchFamily="34" charset="0"/>
              <a:buChar char="•"/>
            </a:pPr>
            <a:r>
              <a:rPr lang="en-US" dirty="0" smtClean="0"/>
              <a:t>Sent to Napoleon to negotiate for sale of New Orleans</a:t>
            </a:r>
          </a:p>
          <a:p>
            <a:pPr>
              <a:buFont typeface="Arial" pitchFamily="34" charset="0"/>
              <a:buChar char="•"/>
            </a:pPr>
            <a:r>
              <a:rPr lang="en-US" b="0" dirty="0" smtClean="0"/>
              <a:t>Lewis and Clark</a:t>
            </a:r>
          </a:p>
          <a:p>
            <a:pPr lvl="2">
              <a:buFont typeface="Arial" pitchFamily="34" charset="0"/>
              <a:buChar char="•"/>
            </a:pPr>
            <a:r>
              <a:rPr lang="en-US" dirty="0" smtClean="0"/>
              <a:t>Scientists sent to explore and map out the new land</a:t>
            </a:r>
            <a:endParaRPr lang="en-US" b="0" dirty="0" smtClean="0"/>
          </a:p>
        </p:txBody>
      </p:sp>
      <p:pic>
        <p:nvPicPr>
          <p:cNvPr id="8194" name="Picture 2" descr="http://www.biography.com/imported/images/Biography/Images/Profiles/J/Thomas-Jefferson-9353715-1-40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324600" y="304800"/>
            <a:ext cx="1771651" cy="1771651"/>
          </a:xfrm>
          <a:prstGeom prst="rect">
            <a:avLst/>
          </a:prstGeom>
          <a:noFill/>
          <a:extLst>
            <a:ext uri="{909E8E84-426E-40DD-AFC4-6F175D3DCCD1}">
              <a14:hiddenFill xmlns:a14="http://schemas.microsoft.com/office/drawing/2010/main" xmlns="">
                <a:solidFill>
                  <a:srgbClr val="FFFFFF"/>
                </a:solidFill>
              </a14:hiddenFill>
            </a:ext>
          </a:extLst>
        </p:spPr>
      </p:pic>
      <p:pic>
        <p:nvPicPr>
          <p:cNvPr id="8196" name="Picture 4" descr="http://4.bp.blogspot.com/-yv26RkUALXE/Tmz_nm_PjVI/AAAAAAAAAEk/Bng_1-k1Vbk/s1600/napoleon.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96000" y="1752600"/>
            <a:ext cx="2829308" cy="2676525"/>
          </a:xfrm>
          <a:prstGeom prst="rect">
            <a:avLst/>
          </a:prstGeom>
          <a:noFill/>
          <a:extLst>
            <a:ext uri="{909E8E84-426E-40DD-AFC4-6F175D3DCCD1}">
              <a14:hiddenFill xmlns:a14="http://schemas.microsoft.com/office/drawing/2010/main" xmlns="">
                <a:solidFill>
                  <a:srgbClr val="FFFFFF"/>
                </a:solidFill>
              </a14:hiddenFill>
            </a:ext>
          </a:extLst>
        </p:spPr>
      </p:pic>
      <p:pic>
        <p:nvPicPr>
          <p:cNvPr id="8198" name="Picture 6" descr="http://www.biography.com/imported/images/Biography/Images/Profiles/L/Robert-R-Livingston-9383941-1-402.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975477" y="3362324"/>
            <a:ext cx="2133600" cy="2133601"/>
          </a:xfrm>
          <a:prstGeom prst="rect">
            <a:avLst/>
          </a:prstGeom>
          <a:noFill/>
          <a:extLst>
            <a:ext uri="{909E8E84-426E-40DD-AFC4-6F175D3DCCD1}">
              <a14:hiddenFill xmlns:a14="http://schemas.microsoft.com/office/drawing/2010/main" xmlns="">
                <a:solidFill>
                  <a:srgbClr val="FFFFFF"/>
                </a:solidFill>
              </a14:hiddenFill>
            </a:ext>
          </a:extLst>
        </p:spPr>
      </p:pic>
      <p:pic>
        <p:nvPicPr>
          <p:cNvPr id="8200" name="Picture 8" descr="http://t2.gstatic.com/images?q=tbn:ANd9GcQdB9M2iBc6VLpJ1SZ9Ek-5um2A2n3WXmAKc3iGfp-Qe7QRXC2Ydw:www.visitfred.com/sites/default/files/listings/James_Monroe_02%2520by%2520Hubbard.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457700" y="4295773"/>
            <a:ext cx="1905000" cy="2400301"/>
          </a:xfrm>
          <a:prstGeom prst="rect">
            <a:avLst/>
          </a:prstGeom>
          <a:noFill/>
          <a:extLst>
            <a:ext uri="{909E8E84-426E-40DD-AFC4-6F175D3DCCD1}">
              <a14:hiddenFill xmlns:a14="http://schemas.microsoft.com/office/drawing/2010/main" xmlns="">
                <a:solidFill>
                  <a:srgbClr val="FFFFFF"/>
                </a:solidFill>
              </a14:hiddenFill>
            </a:ext>
          </a:extLst>
        </p:spPr>
      </p:pic>
      <p:pic>
        <p:nvPicPr>
          <p:cNvPr id="8202" name="Picture 10" descr="http://www.ducksters.com/biography/explorers/lewis_and_clark.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2133600" y="4038599"/>
            <a:ext cx="2552700" cy="2286001"/>
          </a:xfrm>
          <a:prstGeom prst="rect">
            <a:avLst/>
          </a:prstGeom>
          <a:noFill/>
          <a:extLst>
            <a:ext uri="{909E8E84-426E-40DD-AFC4-6F175D3DCCD1}">
              <a14:hiddenFill xmlns:a14="http://schemas.microsoft.com/office/drawing/2010/main" xmlns="">
                <a:solidFill>
                  <a:srgbClr val="FFFFFF"/>
                </a:solidFill>
              </a14:hiddenFill>
            </a:ext>
          </a:extLst>
        </p:spPr>
      </p:pic>
      <p:pic>
        <p:nvPicPr>
          <p:cNvPr id="8204" name="Picture 12" descr="http://www.pbs.org/lewisandclark/pix/insmap.gif"/>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28600" y="4408000"/>
            <a:ext cx="2809875" cy="23050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48251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196"/>
                                        </p:tgtEl>
                                        <p:attrNameLst>
                                          <p:attrName>style.visibility</p:attrName>
                                        </p:attrNameLst>
                                      </p:cBhvr>
                                      <p:to>
                                        <p:strVal val="visible"/>
                                      </p:to>
                                    </p:set>
                                    <p:animEffect transition="in" filter="fade">
                                      <p:cBhvr>
                                        <p:cTn id="12" dur="500"/>
                                        <p:tgtEl>
                                          <p:spTgt spid="819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198"/>
                                        </p:tgtEl>
                                        <p:attrNameLst>
                                          <p:attrName>style.visibility</p:attrName>
                                        </p:attrNameLst>
                                      </p:cBhvr>
                                      <p:to>
                                        <p:strVal val="visible"/>
                                      </p:to>
                                    </p:set>
                                    <p:animEffect transition="in" filter="fade">
                                      <p:cBhvr>
                                        <p:cTn id="17" dur="500"/>
                                        <p:tgtEl>
                                          <p:spTgt spid="819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200"/>
                                        </p:tgtEl>
                                        <p:attrNameLst>
                                          <p:attrName>style.visibility</p:attrName>
                                        </p:attrNameLst>
                                      </p:cBhvr>
                                      <p:to>
                                        <p:strVal val="visible"/>
                                      </p:to>
                                    </p:set>
                                    <p:animEffect transition="in" filter="fade">
                                      <p:cBhvr>
                                        <p:cTn id="22" dur="500"/>
                                        <p:tgtEl>
                                          <p:spTgt spid="820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202"/>
                                        </p:tgtEl>
                                        <p:attrNameLst>
                                          <p:attrName>style.visibility</p:attrName>
                                        </p:attrNameLst>
                                      </p:cBhvr>
                                      <p:to>
                                        <p:strVal val="visible"/>
                                      </p:to>
                                    </p:set>
                                    <p:animEffect transition="in" filter="fade">
                                      <p:cBhvr>
                                        <p:cTn id="27" dur="500"/>
                                        <p:tgtEl>
                                          <p:spTgt spid="820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204"/>
                                        </p:tgtEl>
                                        <p:attrNameLst>
                                          <p:attrName>style.visibility</p:attrName>
                                        </p:attrNameLst>
                                      </p:cBhvr>
                                      <p:to>
                                        <p:strVal val="visible"/>
                                      </p:to>
                                    </p:set>
                                    <p:animEffect transition="in" filter="fade">
                                      <p:cBhvr>
                                        <p:cTn id="32" dur="500"/>
                                        <p:tgtEl>
                                          <p:spTgt spid="8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Manifest destiny</a:t>
            </a:r>
            <a:endParaRPr lang="en-US" dirty="0"/>
          </a:p>
        </p:txBody>
      </p:sp>
      <p:sp>
        <p:nvSpPr>
          <p:cNvPr id="3" name="Content Placeholder 2"/>
          <p:cNvSpPr>
            <a:spLocks noGrp="1"/>
          </p:cNvSpPr>
          <p:nvPr>
            <p:ph idx="1"/>
          </p:nvPr>
        </p:nvSpPr>
        <p:spPr/>
        <p:txBody>
          <a:bodyPr/>
          <a:lstStyle/>
          <a:p>
            <a:r>
              <a:rPr lang="en-US" b="0" dirty="0"/>
              <a:t>In the United States in the 19th century, </a:t>
            </a:r>
            <a:r>
              <a:rPr lang="en-US" dirty="0"/>
              <a:t>Manifest Destiny</a:t>
            </a:r>
            <a:r>
              <a:rPr lang="en-US" b="0" dirty="0"/>
              <a:t> was the widely held belief that </a:t>
            </a:r>
            <a:r>
              <a:rPr lang="en-US" b="0" dirty="0" smtClean="0"/>
              <a:t>American settlers </a:t>
            </a:r>
            <a:r>
              <a:rPr lang="en-US" b="0" dirty="0"/>
              <a:t>were destined to expand throughout the continent. </a:t>
            </a:r>
            <a:endParaRPr lang="en-US" b="0" dirty="0" smtClean="0"/>
          </a:p>
          <a:p>
            <a:endParaRPr lang="en-US" b="0" dirty="0"/>
          </a:p>
          <a:p>
            <a:r>
              <a:rPr lang="en-US" b="0" dirty="0"/>
              <a:t>I</a:t>
            </a:r>
            <a:r>
              <a:rPr lang="en-US" b="0" dirty="0" smtClean="0"/>
              <a:t>n </a:t>
            </a:r>
            <a:r>
              <a:rPr lang="en-US" b="0" dirty="0"/>
              <a:t>the </a:t>
            </a:r>
            <a:r>
              <a:rPr lang="en-US" b="0" i="1" dirty="0"/>
              <a:t>New York Morning News</a:t>
            </a:r>
            <a:r>
              <a:rPr lang="en-US" b="0" dirty="0"/>
              <a:t> on December 27, 1845, O'Sullivan addressed the ongoing </a:t>
            </a:r>
            <a:r>
              <a:rPr lang="en-US" b="0" dirty="0">
                <a:hlinkClick r:id="rId2" tooltip="Oregon boundary dispute"/>
              </a:rPr>
              <a:t>boundary dispute</a:t>
            </a:r>
            <a:r>
              <a:rPr lang="en-US" b="0" dirty="0"/>
              <a:t> with </a:t>
            </a:r>
            <a:r>
              <a:rPr lang="en-US" b="0" dirty="0">
                <a:hlinkClick r:id="rId3" tooltip="Great Britain"/>
              </a:rPr>
              <a:t>Great Britain</a:t>
            </a:r>
            <a:r>
              <a:rPr lang="en-US" b="0" dirty="0"/>
              <a:t> in the </a:t>
            </a:r>
            <a:r>
              <a:rPr lang="en-US" b="0" dirty="0">
                <a:hlinkClick r:id="rId4" tooltip="Oregon Country"/>
              </a:rPr>
              <a:t>Oregon Country</a:t>
            </a:r>
            <a:r>
              <a:rPr lang="en-US" b="0" dirty="0"/>
              <a:t>.</a:t>
            </a:r>
          </a:p>
          <a:p>
            <a:r>
              <a:rPr lang="en-US" dirty="0" smtClean="0"/>
              <a:t>“And </a:t>
            </a:r>
            <a:r>
              <a:rPr lang="en-US" dirty="0"/>
              <a:t>that claim is by the right of our manifest destiny to overspread and to possess the whole of the continent which Providence has given us for the development of the great experiment of liberty and federated self-government entrusted to us</a:t>
            </a:r>
            <a:r>
              <a:rPr lang="en-US" dirty="0" smtClean="0"/>
              <a:t>.”</a:t>
            </a:r>
            <a:endParaRPr lang="en-US" dirty="0"/>
          </a:p>
          <a:p>
            <a:r>
              <a:rPr lang="en-US" b="0" dirty="0" smtClean="0"/>
              <a:t> </a:t>
            </a:r>
            <a:endParaRPr lang="en-US" dirty="0"/>
          </a:p>
        </p:txBody>
      </p:sp>
      <p:pic>
        <p:nvPicPr>
          <p:cNvPr id="9218" name="Picture 2" descr="http://uppitynegronetwork.files.wordpress.com/2011/06/manifest-destiny1.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295400" y="1066800"/>
            <a:ext cx="6667500" cy="520065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44468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1000"/>
                                        <p:tgtEl>
                                          <p:spTgt spid="9218"/>
                                        </p:tgtEl>
                                      </p:cBhvr>
                                    </p:animEffect>
                                    <p:anim calcmode="lin" valueType="num">
                                      <p:cBhvr>
                                        <p:cTn id="8" dur="1000" fill="hold"/>
                                        <p:tgtEl>
                                          <p:spTgt spid="9218"/>
                                        </p:tgtEl>
                                        <p:attrNameLst>
                                          <p:attrName>ppt_x</p:attrName>
                                        </p:attrNameLst>
                                      </p:cBhvr>
                                      <p:tavLst>
                                        <p:tav tm="0">
                                          <p:val>
                                            <p:strVal val="#ppt_x"/>
                                          </p:val>
                                        </p:tav>
                                        <p:tav tm="100000">
                                          <p:val>
                                            <p:strVal val="#ppt_x"/>
                                          </p:val>
                                        </p:tav>
                                      </p:tavLst>
                                    </p:anim>
                                    <p:anim calcmode="lin" valueType="num">
                                      <p:cBhvr>
                                        <p:cTn id="9" dur="1000" fill="hold"/>
                                        <p:tgtEl>
                                          <p:spTgt spid="92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000" b="0" dirty="0"/>
              <a:t>On April 30, 1803 the nation of France sold 828,000 square miles (2,144,510 square km) of land west of the Mississippi River to the young United States of America in a treaty commonly known as the Louisiana Purchase. President Thomas Jefferson, in one of his greatest achievements, more than doubled the size of the United States at a time when the young nation's population growth was beginning to quicken.</a:t>
            </a:r>
            <a:endParaRPr lang="en-US" sz="2000" dirty="0"/>
          </a:p>
        </p:txBody>
      </p:sp>
    </p:spTree>
    <p:extLst>
      <p:ext uri="{BB962C8B-B14F-4D97-AF65-F5344CB8AC3E}">
        <p14:creationId xmlns:p14="http://schemas.microsoft.com/office/powerpoint/2010/main" xmlns="" val="2723437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http://upload.wikimedia.org/wikipedia/en/1/18/United_States_Louisiana_Purchase_states.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4800" y="457200"/>
            <a:ext cx="8610600" cy="5648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47668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endParaRPr lang="en-US" dirty="0"/>
          </a:p>
        </p:txBody>
      </p:sp>
      <p:sp>
        <p:nvSpPr>
          <p:cNvPr id="5" name="Content Placeholder 4"/>
          <p:cNvSpPr>
            <a:spLocks noGrp="1"/>
          </p:cNvSpPr>
          <p:nvPr>
            <p:ph idx="1"/>
          </p:nvPr>
        </p:nvSpPr>
        <p:spPr/>
        <p:txBody>
          <a:bodyPr/>
          <a:lstStyle/>
          <a:p>
            <a:pPr marL="514350" indent="-514350">
              <a:buFont typeface="+mj-lt"/>
              <a:buAutoNum type="arabicPeriod"/>
            </a:pPr>
            <a:r>
              <a:rPr lang="en-US" dirty="0" smtClean="0"/>
              <a:t>Why did we buy it?</a:t>
            </a:r>
          </a:p>
          <a:p>
            <a:pPr marL="514350" indent="-514350">
              <a:buFont typeface="+mj-lt"/>
              <a:buAutoNum type="arabicPeriod"/>
            </a:pPr>
            <a:r>
              <a:rPr lang="en-US" dirty="0" smtClean="0"/>
              <a:t>Why did the French sell it?</a:t>
            </a:r>
          </a:p>
          <a:p>
            <a:pPr marL="514350" indent="-514350">
              <a:buFont typeface="+mj-lt"/>
              <a:buAutoNum type="arabicPeriod"/>
            </a:pPr>
            <a:r>
              <a:rPr lang="en-US" dirty="0" smtClean="0"/>
              <a:t>How much did it cost?</a:t>
            </a:r>
          </a:p>
          <a:p>
            <a:pPr marL="514350" indent="-514350">
              <a:buFont typeface="+mj-lt"/>
              <a:buAutoNum type="arabicPeriod"/>
            </a:pPr>
            <a:r>
              <a:rPr lang="en-US" dirty="0" smtClean="0"/>
              <a:t>What constitutional issues did it have?</a:t>
            </a:r>
          </a:p>
          <a:p>
            <a:pPr marL="514350" indent="-514350">
              <a:buFont typeface="+mj-lt"/>
              <a:buAutoNum type="arabicPeriod"/>
            </a:pPr>
            <a:r>
              <a:rPr lang="en-US" dirty="0" smtClean="0"/>
              <a:t>Why did Federalists object?</a:t>
            </a:r>
            <a:endParaRPr lang="en-US" dirty="0"/>
          </a:p>
        </p:txBody>
      </p:sp>
      <p:pic>
        <p:nvPicPr>
          <p:cNvPr id="3074" name="Picture 2" descr="http://blog.sysomos.com/wp-content/uploads/2010/05/question-mark.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29200" y="685800"/>
            <a:ext cx="2895600" cy="304800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37925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did we buy it?</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sz="1800" b="0" dirty="0" smtClean="0"/>
              <a:t>It more </a:t>
            </a:r>
            <a:r>
              <a:rPr lang="en-US" sz="1800" b="0" dirty="0"/>
              <a:t>than doubled the size of the United </a:t>
            </a:r>
            <a:r>
              <a:rPr lang="en-US" sz="1800" b="0" dirty="0" smtClean="0"/>
              <a:t>States. </a:t>
            </a:r>
          </a:p>
          <a:p>
            <a:pPr>
              <a:buFont typeface="Arial" pitchFamily="34" charset="0"/>
              <a:buChar char="•"/>
            </a:pPr>
            <a:endParaRPr lang="en-US" sz="1800" b="0" dirty="0" smtClean="0"/>
          </a:p>
          <a:p>
            <a:pPr>
              <a:buFont typeface="Arial" pitchFamily="34" charset="0"/>
              <a:buChar char="•"/>
            </a:pPr>
            <a:r>
              <a:rPr lang="en-US" sz="1800" b="0" dirty="0" smtClean="0"/>
              <a:t>The </a:t>
            </a:r>
            <a:r>
              <a:rPr lang="en-US" sz="1800" b="0" dirty="0"/>
              <a:t>purchase also solidified America’s place as a growing power and challenge to the British, something Napoleon was doubtless aware of and encouraged.</a:t>
            </a:r>
            <a:endParaRPr lang="en-US" sz="1800" dirty="0"/>
          </a:p>
        </p:txBody>
      </p:sp>
      <p:sp>
        <p:nvSpPr>
          <p:cNvPr id="4" name="TextBox 3"/>
          <p:cNvSpPr txBox="1"/>
          <p:nvPr/>
        </p:nvSpPr>
        <p:spPr>
          <a:xfrm>
            <a:off x="3733800" y="5257800"/>
            <a:ext cx="4876800" cy="923330"/>
          </a:xfrm>
          <a:prstGeom prst="rect">
            <a:avLst/>
          </a:prstGeom>
          <a:noFill/>
        </p:spPr>
        <p:txBody>
          <a:bodyPr wrap="square" rtlCol="0">
            <a:spAutoFit/>
          </a:bodyPr>
          <a:lstStyle/>
          <a:p>
            <a:r>
              <a:rPr lang="en-US" dirty="0" smtClean="0"/>
              <a:t>Basically:</a:t>
            </a:r>
          </a:p>
          <a:p>
            <a:r>
              <a:rPr lang="en-US" dirty="0" smtClean="0"/>
              <a:t>-Double size of U.S.</a:t>
            </a:r>
          </a:p>
          <a:p>
            <a:r>
              <a:rPr lang="en-US" dirty="0" smtClean="0"/>
              <a:t>-International political power</a:t>
            </a:r>
            <a:endParaRPr lang="en-US" dirty="0"/>
          </a:p>
        </p:txBody>
      </p:sp>
      <p:pic>
        <p:nvPicPr>
          <p:cNvPr id="4098" name="Picture 2" descr="http://www.ilibrarian.net/history/louisiana_purchase_map_lg.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43535" y="2667000"/>
            <a:ext cx="3962400" cy="23609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87152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did the </a:t>
            </a:r>
            <a:r>
              <a:rPr lang="en-US" dirty="0" err="1" smtClean="0"/>
              <a:t>french</a:t>
            </a:r>
            <a:r>
              <a:rPr lang="en-US" dirty="0" smtClean="0"/>
              <a:t> sell it?</a:t>
            </a:r>
            <a:endParaRPr lang="en-US" dirty="0"/>
          </a:p>
        </p:txBody>
      </p:sp>
      <p:sp>
        <p:nvSpPr>
          <p:cNvPr id="3" name="Content Placeholder 2"/>
          <p:cNvSpPr>
            <a:spLocks noGrp="1"/>
          </p:cNvSpPr>
          <p:nvPr>
            <p:ph idx="1"/>
          </p:nvPr>
        </p:nvSpPr>
        <p:spPr>
          <a:xfrm>
            <a:off x="838200" y="1219200"/>
            <a:ext cx="7520940" cy="3884474"/>
          </a:xfrm>
        </p:spPr>
        <p:txBody>
          <a:bodyPr>
            <a:normAutofit fontScale="92500"/>
          </a:bodyPr>
          <a:lstStyle/>
          <a:p>
            <a:r>
              <a:rPr lang="en-US" b="0" dirty="0"/>
              <a:t>After the French Revolution, Napoleon Bonaparte became the leader of the battered country. Among other things, he envisioned the reestablishment of a new colonial presence in the New </a:t>
            </a:r>
            <a:r>
              <a:rPr lang="en-US" b="0" dirty="0" smtClean="0"/>
              <a:t>World.</a:t>
            </a:r>
          </a:p>
          <a:p>
            <a:r>
              <a:rPr lang="en-US" b="0" dirty="0"/>
              <a:t>A</a:t>
            </a:r>
            <a:r>
              <a:rPr lang="en-US" b="0" dirty="0" smtClean="0"/>
              <a:t> </a:t>
            </a:r>
            <a:r>
              <a:rPr lang="en-US" b="0" dirty="0"/>
              <a:t>slave uprising led by Toussaint </a:t>
            </a:r>
            <a:r>
              <a:rPr lang="en-US" b="0" dirty="0" err="1"/>
              <a:t>L'Ouverture</a:t>
            </a:r>
            <a:r>
              <a:rPr lang="en-US" b="0" dirty="0"/>
              <a:t> in Saint-</a:t>
            </a:r>
            <a:r>
              <a:rPr lang="en-US" b="0" dirty="0" err="1"/>
              <a:t>Domingue</a:t>
            </a:r>
            <a:r>
              <a:rPr lang="en-US" b="0" dirty="0"/>
              <a:t> (the former name for Haiti) dashed those imperial plans.</a:t>
            </a:r>
          </a:p>
          <a:p>
            <a:r>
              <a:rPr lang="en-US" b="0" dirty="0"/>
              <a:t>The only successful slave revolt in history, French forces couldn't quell the Haitian rebellion. Napoleon dispatched 20,000 soldiers to restore peace and order, but a combination of yellow fever and unyielding solidarity among the former slaves defeated the military's efforts. By late 1802, France had lost an estimated 55,000 </a:t>
            </a:r>
            <a:r>
              <a:rPr lang="en-US" b="0" dirty="0" smtClean="0"/>
              <a:t>men.  Since </a:t>
            </a:r>
            <a:r>
              <a:rPr lang="en-US" b="0" dirty="0"/>
              <a:t>Saint </a:t>
            </a:r>
            <a:r>
              <a:rPr lang="en-US" b="0" dirty="0" err="1"/>
              <a:t>Domingue</a:t>
            </a:r>
            <a:r>
              <a:rPr lang="en-US" b="0" dirty="0"/>
              <a:t> was France's most lucrative colony in the West, Napoleon considered it a key asset for building his Caribbean </a:t>
            </a:r>
            <a:r>
              <a:rPr lang="en-US" b="0" dirty="0" smtClean="0"/>
              <a:t>empire.  Cutting </a:t>
            </a:r>
            <a:r>
              <a:rPr lang="en-US" b="0" dirty="0"/>
              <a:t>his losses, Napoleon abandoned the Western strategy and decided to refill France's dwindling treasury for impending war with Britain</a:t>
            </a:r>
            <a:r>
              <a:rPr lang="en-US" b="0" dirty="0" smtClean="0"/>
              <a:t>.</a:t>
            </a:r>
            <a:endParaRPr lang="en-US" b="0" dirty="0"/>
          </a:p>
          <a:p>
            <a:r>
              <a:rPr lang="en-US" b="0" dirty="0" smtClean="0"/>
              <a:t>The United States had already contacted France about buying New Orleans, since it was an important port for the country.</a:t>
            </a:r>
            <a:endParaRPr lang="en-US" dirty="0"/>
          </a:p>
        </p:txBody>
      </p:sp>
      <p:sp>
        <p:nvSpPr>
          <p:cNvPr id="4" name="TextBox 3"/>
          <p:cNvSpPr txBox="1"/>
          <p:nvPr/>
        </p:nvSpPr>
        <p:spPr>
          <a:xfrm>
            <a:off x="2209800" y="4952999"/>
            <a:ext cx="6629400" cy="1477328"/>
          </a:xfrm>
          <a:prstGeom prst="rect">
            <a:avLst/>
          </a:prstGeom>
          <a:noFill/>
        </p:spPr>
        <p:txBody>
          <a:bodyPr wrap="square" rtlCol="0">
            <a:spAutoFit/>
          </a:bodyPr>
          <a:lstStyle/>
          <a:p>
            <a:r>
              <a:rPr lang="en-US" dirty="0" smtClean="0"/>
              <a:t>Basically:</a:t>
            </a:r>
          </a:p>
          <a:p>
            <a:r>
              <a:rPr lang="en-US" dirty="0" smtClean="0"/>
              <a:t>-Napoleon needed money to fight his wars in Europe.</a:t>
            </a:r>
          </a:p>
          <a:p>
            <a:r>
              <a:rPr lang="en-US" dirty="0" smtClean="0"/>
              <a:t>-Slave revolt in Haiti: Napoleon gave up idea of Western empire</a:t>
            </a:r>
          </a:p>
          <a:p>
            <a:r>
              <a:rPr lang="en-US" dirty="0" smtClean="0"/>
              <a:t>-The U.S. wanted New Orleans already.</a:t>
            </a:r>
          </a:p>
          <a:p>
            <a:r>
              <a:rPr lang="en-US" dirty="0" smtClean="0"/>
              <a:t>-Slave revolt in Haiti: French afraid of another similar event.</a:t>
            </a:r>
            <a:endParaRPr lang="en-US" dirty="0"/>
          </a:p>
        </p:txBody>
      </p:sp>
    </p:spTree>
    <p:extLst>
      <p:ext uri="{BB962C8B-B14F-4D97-AF65-F5344CB8AC3E}">
        <p14:creationId xmlns:p14="http://schemas.microsoft.com/office/powerpoint/2010/main" xmlns="" val="21111193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did it cost?</a:t>
            </a:r>
            <a:endParaRPr lang="en-US" dirty="0"/>
          </a:p>
        </p:txBody>
      </p:sp>
      <p:sp>
        <p:nvSpPr>
          <p:cNvPr id="3" name="Content Placeholder 2"/>
          <p:cNvSpPr>
            <a:spLocks noGrp="1"/>
          </p:cNvSpPr>
          <p:nvPr>
            <p:ph idx="1"/>
          </p:nvPr>
        </p:nvSpPr>
        <p:spPr/>
        <p:txBody>
          <a:bodyPr>
            <a:normAutofit/>
          </a:bodyPr>
          <a:lstStyle/>
          <a:p>
            <a:r>
              <a:rPr lang="en-US" sz="1800" b="0" dirty="0"/>
              <a:t>The Louisiana Purchase was an incredible deal for the United States, the final cost totaling less than five cents per acre at $15 million (about $283 million in today's dollars). France's land was mainly unexplored wilderness, and so the fertile soils and other valuable natural resources we know are present today might not have been factored in the relatively low cost at the time.</a:t>
            </a:r>
            <a:endParaRPr lang="en-US" sz="1800" dirty="0"/>
          </a:p>
        </p:txBody>
      </p:sp>
      <p:sp>
        <p:nvSpPr>
          <p:cNvPr id="4" name="TextBox 3"/>
          <p:cNvSpPr txBox="1"/>
          <p:nvPr/>
        </p:nvSpPr>
        <p:spPr>
          <a:xfrm>
            <a:off x="3733800" y="5257800"/>
            <a:ext cx="4876800" cy="923330"/>
          </a:xfrm>
          <a:prstGeom prst="rect">
            <a:avLst/>
          </a:prstGeom>
          <a:noFill/>
        </p:spPr>
        <p:txBody>
          <a:bodyPr wrap="square" rtlCol="0">
            <a:spAutoFit/>
          </a:bodyPr>
          <a:lstStyle/>
          <a:p>
            <a:r>
              <a:rPr lang="en-US" dirty="0" smtClean="0"/>
              <a:t>Basically:</a:t>
            </a:r>
          </a:p>
          <a:p>
            <a:r>
              <a:rPr lang="en-US" dirty="0" smtClean="0"/>
              <a:t>-5 cents per acre</a:t>
            </a:r>
          </a:p>
          <a:p>
            <a:r>
              <a:rPr lang="en-US" dirty="0" smtClean="0"/>
              <a:t>-$15 million total (equal to $283 million today)</a:t>
            </a:r>
            <a:endParaRPr lang="en-US" dirty="0"/>
          </a:p>
        </p:txBody>
      </p:sp>
      <p:pic>
        <p:nvPicPr>
          <p:cNvPr id="5122" name="Picture 2" descr="http://www.weatherimagery.com/blog/wp-content/uploads/2008/04/dollar-sign.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895600" y="2819400"/>
            <a:ext cx="2457450" cy="196596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147597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constitutional issues did it have?</a:t>
            </a:r>
            <a:endParaRPr lang="en-US" dirty="0"/>
          </a:p>
        </p:txBody>
      </p:sp>
      <p:sp>
        <p:nvSpPr>
          <p:cNvPr id="3" name="Content Placeholder 2"/>
          <p:cNvSpPr>
            <a:spLocks noGrp="1"/>
          </p:cNvSpPr>
          <p:nvPr>
            <p:ph idx="1"/>
          </p:nvPr>
        </p:nvSpPr>
        <p:spPr/>
        <p:txBody>
          <a:bodyPr/>
          <a:lstStyle/>
          <a:p>
            <a:r>
              <a:rPr lang="en-US" b="0" dirty="0" smtClean="0"/>
              <a:t>The question </a:t>
            </a:r>
            <a:r>
              <a:rPr lang="en-US" b="0" dirty="0"/>
              <a:t>of the Louisiana </a:t>
            </a:r>
            <a:r>
              <a:rPr lang="en-US" b="0" dirty="0" smtClean="0"/>
              <a:t>Purchase </a:t>
            </a:r>
            <a:r>
              <a:rPr lang="en-US" b="0" dirty="0"/>
              <a:t>marked the beginning of a debate over constitutional interpretation that still goes on today. Jefferson and others advocated a strict interpretation of the document, because they wanted to restrict intrusions by the government into the lives of the people. Some thought the treaty was unconstitutional because power to increase the national domain by treaty is not stated in the Constitution of the United States. Nevertheless, the tenth amendment grants to the states and the people all rights not specifically denied in the constitution -- and in any case, the sale went through.</a:t>
            </a:r>
            <a:endParaRPr lang="en-US" dirty="0"/>
          </a:p>
        </p:txBody>
      </p:sp>
      <p:sp>
        <p:nvSpPr>
          <p:cNvPr id="4" name="TextBox 3"/>
          <p:cNvSpPr txBox="1"/>
          <p:nvPr/>
        </p:nvSpPr>
        <p:spPr>
          <a:xfrm>
            <a:off x="3733800" y="5257800"/>
            <a:ext cx="4876800" cy="1477328"/>
          </a:xfrm>
          <a:prstGeom prst="rect">
            <a:avLst/>
          </a:prstGeom>
          <a:noFill/>
        </p:spPr>
        <p:txBody>
          <a:bodyPr wrap="square" rtlCol="0">
            <a:spAutoFit/>
          </a:bodyPr>
          <a:lstStyle/>
          <a:p>
            <a:r>
              <a:rPr lang="en-US" dirty="0" smtClean="0"/>
              <a:t>Basically:</a:t>
            </a:r>
          </a:p>
          <a:p>
            <a:r>
              <a:rPr lang="en-US" dirty="0" smtClean="0"/>
              <a:t>-The Big Question: How much power does the Constitution give our government?</a:t>
            </a:r>
          </a:p>
          <a:p>
            <a:r>
              <a:rPr lang="en-US" dirty="0" smtClean="0"/>
              <a:t>-People disagreed about if Jefferson was allowed to make the purchase.</a:t>
            </a:r>
            <a:endParaRPr lang="en-US" dirty="0"/>
          </a:p>
        </p:txBody>
      </p:sp>
      <p:pic>
        <p:nvPicPr>
          <p:cNvPr id="6146" name="Picture 2" descr="http://abcnews.go.com/images/News/gty_us_constitution_jef_111215_mn.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1000" y="3352800"/>
            <a:ext cx="3048000" cy="228600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114869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did federalists object?</a:t>
            </a:r>
            <a:endParaRPr lang="en-US" dirty="0"/>
          </a:p>
        </p:txBody>
      </p:sp>
      <p:sp>
        <p:nvSpPr>
          <p:cNvPr id="3" name="Content Placeholder 2"/>
          <p:cNvSpPr>
            <a:spLocks noGrp="1"/>
          </p:cNvSpPr>
          <p:nvPr>
            <p:ph idx="1"/>
          </p:nvPr>
        </p:nvSpPr>
        <p:spPr/>
        <p:txBody>
          <a:bodyPr>
            <a:normAutofit/>
          </a:bodyPr>
          <a:lstStyle/>
          <a:p>
            <a:r>
              <a:rPr lang="en-US" b="0" dirty="0"/>
              <a:t>The Federalists strongly opposed the purchase, favoring close relations with Britain over closer ties to Napoleon, believing the purchase to be unconstitutional, and concerned that the U.S. had paid a large sum of money just to declare war on Spain. </a:t>
            </a:r>
            <a:r>
              <a:rPr lang="en-US" b="0" dirty="0" smtClean="0"/>
              <a:t>The </a:t>
            </a:r>
            <a:r>
              <a:rPr lang="en-US" b="0" dirty="0"/>
              <a:t>Federalists also feared that the political power of the Atlantic seaboard states would be threatened by the new citizens of the west, bringing about a clash of western farmers with the merchants and bankers of New England. There was concern that an increase in slave holding states created out of the new territory would exacerbate divisions between north and south, as well. </a:t>
            </a:r>
            <a:endParaRPr lang="en-US" dirty="0"/>
          </a:p>
        </p:txBody>
      </p:sp>
      <p:sp>
        <p:nvSpPr>
          <p:cNvPr id="4" name="TextBox 3"/>
          <p:cNvSpPr txBox="1"/>
          <p:nvPr/>
        </p:nvSpPr>
        <p:spPr>
          <a:xfrm>
            <a:off x="3733800" y="5103674"/>
            <a:ext cx="4876800" cy="1754326"/>
          </a:xfrm>
          <a:prstGeom prst="rect">
            <a:avLst/>
          </a:prstGeom>
          <a:noFill/>
        </p:spPr>
        <p:txBody>
          <a:bodyPr wrap="square" rtlCol="0">
            <a:spAutoFit/>
          </a:bodyPr>
          <a:lstStyle/>
          <a:p>
            <a:r>
              <a:rPr lang="en-US" dirty="0" smtClean="0"/>
              <a:t>Basically:</a:t>
            </a:r>
          </a:p>
          <a:p>
            <a:r>
              <a:rPr lang="en-US" dirty="0" smtClean="0"/>
              <a:t>-Wanted to be friends with Britain, not France</a:t>
            </a:r>
          </a:p>
          <a:p>
            <a:r>
              <a:rPr lang="en-US" dirty="0" smtClean="0"/>
              <a:t>-Thought purchase unconstitutional</a:t>
            </a:r>
          </a:p>
          <a:p>
            <a:r>
              <a:rPr lang="en-US" dirty="0" smtClean="0"/>
              <a:t>-Feared loss of political power</a:t>
            </a:r>
          </a:p>
          <a:p>
            <a:r>
              <a:rPr lang="en-US" dirty="0" smtClean="0"/>
              <a:t>-Feared division of north and south with the rise of more slave states</a:t>
            </a:r>
            <a:endParaRPr lang="en-US" dirty="0"/>
          </a:p>
        </p:txBody>
      </p:sp>
      <p:pic>
        <p:nvPicPr>
          <p:cNvPr id="7170" name="Picture 2" descr="http://beezmag.blog.com/files/2012/01/218px-Party-Federalist_Part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9600" y="3894861"/>
            <a:ext cx="2076450" cy="208597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739898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722</TotalTime>
  <Words>738</Words>
  <Application>Microsoft Office PowerPoint</Application>
  <PresentationFormat>On-screen Show (4:3)</PresentationFormat>
  <Paragraphs>57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Angles</vt:lpstr>
      <vt:lpstr>Louisiana Purchase</vt:lpstr>
      <vt:lpstr>Slide 2</vt:lpstr>
      <vt:lpstr>Slide 3</vt:lpstr>
      <vt:lpstr>Questions:</vt:lpstr>
      <vt:lpstr>Why did we buy it?</vt:lpstr>
      <vt:lpstr>Why did the french sell it?</vt:lpstr>
      <vt:lpstr>How much did it cost?</vt:lpstr>
      <vt:lpstr>What constitutional issues did it have?</vt:lpstr>
      <vt:lpstr>Why did federalists object?</vt:lpstr>
      <vt:lpstr>Important people</vt:lpstr>
      <vt:lpstr>Manifest destiny</vt:lpstr>
    </vt:vector>
  </TitlesOfParts>
  <Company>TCSD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Questions:</dc:title>
  <dc:creator>Annaka Nay</dc:creator>
  <cp:lastModifiedBy>Annaka</cp:lastModifiedBy>
  <cp:revision>12</cp:revision>
  <dcterms:created xsi:type="dcterms:W3CDTF">2013-04-11T14:38:39Z</dcterms:created>
  <dcterms:modified xsi:type="dcterms:W3CDTF">2014-03-17T14:19:58Z</dcterms:modified>
</cp:coreProperties>
</file>